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65" r:id="rId4"/>
    <p:sldId id="264" r:id="rId5"/>
    <p:sldId id="263" r:id="rId6"/>
    <p:sldId id="267" r:id="rId7"/>
    <p:sldId id="262" r:id="rId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12.04.2023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12.04.2023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12.04.2023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12.04.2023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12.04.2023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12.04.2023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12.04.2023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12.04.2023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12.04.2023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12.04.2023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12.04.2023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12.04.2023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хозяин\Desktop\портфолио\09-1.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1027" name="Rectangle 3"/>
          <p:cNvSpPr>
            <a:spLocks noChangeArrowheads="1"/>
          </p:cNvSpPr>
          <p:nvPr/>
        </p:nvSpPr>
        <p:spPr bwMode="auto">
          <a:xfrm>
            <a:off x="1547664" y="652774"/>
            <a:ext cx="6048672" cy="46474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200" b="1" i="0" u="none" strike="noStrike" cap="none" normalizeH="0" baseline="0" dirty="0" smtClean="0">
                <a:ln>
                  <a:noFill/>
                </a:ln>
                <a:solidFill>
                  <a:srgbClr val="333333"/>
                </a:solidFill>
                <a:effectLst/>
                <a:latin typeface="Times New Roman" pitchFamily="18" charset="0"/>
                <a:ea typeface="Times New Roman" pitchFamily="18" charset="0"/>
                <a:cs typeface="Times New Roman" pitchFamily="18" charset="0"/>
              </a:rPr>
              <a:t>Муниципальное казенное дошкольное образовательное учреждение «Детский сад №5 ГО Староуткинск»</a:t>
            </a:r>
            <a:endParaRPr kumimoji="0" lang="ru-RU"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ru-RU" sz="2800" b="1" dirty="0" smtClean="0">
              <a:solidFill>
                <a:srgbClr val="FF0000"/>
              </a:solidFill>
              <a:latin typeface="Times New Roman" pitchFamily="18" charset="0"/>
              <a:ea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Консультация для родителей «Прогулки и их значение для укрепления здоровья ребёнка»</a:t>
            </a:r>
            <a:endParaRPr kumimoji="0" lang="ru-RU" sz="28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endParaRPr>
          </a:p>
          <a:p>
            <a:pPr marL="0" marR="0" lvl="0" indent="0" algn="r" defTabSz="914400" rtl="0" eaLnBrk="0" fontAlgn="base" latinLnBrk="0" hangingPunct="0">
              <a:lnSpc>
                <a:spcPct val="100000"/>
              </a:lnSpc>
              <a:spcBef>
                <a:spcPct val="0"/>
              </a:spcBef>
              <a:spcAft>
                <a:spcPct val="0"/>
              </a:spcAft>
              <a:buClrTx/>
              <a:buSzTx/>
              <a:buFontTx/>
              <a:buNone/>
              <a:tabLst/>
            </a:pPr>
            <a:endParaRPr kumimoji="0" lang="ru-RU" sz="1000" b="1" i="0" u="none" strike="noStrike" cap="none" normalizeH="0" baseline="0" dirty="0" smtClean="0">
              <a:ln>
                <a:noFill/>
              </a:ln>
              <a:solidFill>
                <a:srgbClr val="333333"/>
              </a:solidFill>
              <a:effectLst/>
              <a:latin typeface="Helvetica"/>
              <a:ea typeface="Times New Roman" pitchFamily="18"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endParaRPr lang="ru-RU" sz="1000" b="1" dirty="0" smtClean="0">
              <a:solidFill>
                <a:srgbClr val="333333"/>
              </a:solidFill>
              <a:latin typeface="Helvetica"/>
              <a:ea typeface="Times New Roman" pitchFamily="18"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endParaRPr kumimoji="0" lang="ru-RU" sz="1000" b="1" i="0" u="none" strike="noStrike" cap="none" normalizeH="0" baseline="0" dirty="0" smtClean="0">
              <a:ln>
                <a:noFill/>
              </a:ln>
              <a:solidFill>
                <a:srgbClr val="333333"/>
              </a:solidFill>
              <a:effectLst/>
              <a:latin typeface="Helvetica"/>
              <a:ea typeface="Times New Roman" pitchFamily="18"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endParaRPr lang="ru-RU" sz="1000" b="1" dirty="0" smtClean="0">
              <a:solidFill>
                <a:srgbClr val="333333"/>
              </a:solidFill>
              <a:latin typeface="Helvetica"/>
              <a:ea typeface="Times New Roman" pitchFamily="18"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endParaRPr kumimoji="0" lang="ru-RU" sz="1000" b="1" i="0" u="none" strike="noStrike" cap="none" normalizeH="0" baseline="0" dirty="0" smtClean="0">
              <a:ln>
                <a:noFill/>
              </a:ln>
              <a:solidFill>
                <a:srgbClr val="333333"/>
              </a:solidFill>
              <a:effectLst/>
              <a:latin typeface="Helvetica"/>
              <a:ea typeface="Times New Roman" pitchFamily="18"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endParaRPr lang="ru-RU" sz="1000" b="1" dirty="0" smtClean="0">
              <a:solidFill>
                <a:srgbClr val="333333"/>
              </a:solidFill>
              <a:latin typeface="Helvetica"/>
              <a:ea typeface="Times New Roman" pitchFamily="18"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endParaRPr kumimoji="0" lang="ru-RU" sz="1000" b="1" i="0" u="none" strike="noStrike" cap="none" normalizeH="0" baseline="0" dirty="0" smtClean="0">
              <a:ln>
                <a:noFill/>
              </a:ln>
              <a:solidFill>
                <a:srgbClr val="333333"/>
              </a:solidFill>
              <a:effectLst/>
              <a:latin typeface="Helvetica"/>
              <a:ea typeface="Times New Roman" pitchFamily="18"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endParaRPr lang="ru-RU" sz="1000" b="1" dirty="0" smtClean="0">
              <a:solidFill>
                <a:srgbClr val="333333"/>
              </a:solidFill>
              <a:latin typeface="Helvetica"/>
              <a:ea typeface="Times New Roman" pitchFamily="18"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endParaRPr kumimoji="0" lang="ru-RU" sz="1000" b="1" i="0" u="none" strike="noStrike" cap="none" normalizeH="0" baseline="0" dirty="0" smtClean="0">
              <a:ln>
                <a:noFill/>
              </a:ln>
              <a:solidFill>
                <a:srgbClr val="333333"/>
              </a:solidFill>
              <a:effectLst/>
              <a:latin typeface="Helvetica"/>
              <a:ea typeface="Times New Roman" pitchFamily="18"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ru-RU" sz="1200" b="1" i="0" u="none" strike="noStrike" cap="none" normalizeH="0" baseline="0" dirty="0" smtClean="0">
                <a:ln>
                  <a:noFill/>
                </a:ln>
                <a:solidFill>
                  <a:srgbClr val="333333"/>
                </a:solidFill>
                <a:effectLst/>
                <a:latin typeface="Times New Roman" pitchFamily="18" charset="0"/>
                <a:ea typeface="Times New Roman" pitchFamily="18" charset="0"/>
                <a:cs typeface="Times New Roman" pitchFamily="18" charset="0"/>
              </a:rPr>
              <a:t>Подготовила :воспитатель </a:t>
            </a:r>
            <a:endParaRPr kumimoji="0" lang="ru-RU"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ru-RU" sz="1200" b="1" i="0" u="none" strike="noStrike" cap="none" normalizeH="0" baseline="0" dirty="0" err="1" smtClean="0">
                <a:ln>
                  <a:noFill/>
                </a:ln>
                <a:solidFill>
                  <a:srgbClr val="333333"/>
                </a:solidFill>
                <a:effectLst/>
                <a:latin typeface="Times New Roman" pitchFamily="18" charset="0"/>
                <a:ea typeface="Times New Roman" pitchFamily="18" charset="0"/>
                <a:cs typeface="Times New Roman" pitchFamily="18" charset="0"/>
              </a:rPr>
              <a:t>Пермина</a:t>
            </a:r>
            <a:r>
              <a:rPr kumimoji="0" lang="ru-RU" sz="1200" b="1" i="0" u="none" strike="noStrike" cap="none" normalizeH="0" baseline="0" dirty="0" smtClean="0">
                <a:ln>
                  <a:noFill/>
                </a:ln>
                <a:solidFill>
                  <a:srgbClr val="333333"/>
                </a:solidFill>
                <a:effectLst/>
                <a:latin typeface="Times New Roman" pitchFamily="18" charset="0"/>
                <a:ea typeface="Times New Roman" pitchFamily="18" charset="0"/>
                <a:cs typeface="Times New Roman" pitchFamily="18" charset="0"/>
              </a:rPr>
              <a:t> Л.А 1КК</a:t>
            </a:r>
            <a:endParaRPr kumimoji="0" lang="ru-RU"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хозяин\Desktop\портфолио\09-1.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049" name="Rectangle 1"/>
          <p:cNvSpPr>
            <a:spLocks noChangeArrowheads="1"/>
          </p:cNvSpPr>
          <p:nvPr/>
        </p:nvSpPr>
        <p:spPr bwMode="auto">
          <a:xfrm>
            <a:off x="467544" y="555374"/>
            <a:ext cx="8280920"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1" i="0" u="none" strike="noStrike" cap="none" normalizeH="0" baseline="0" dirty="0" smtClean="0">
                <a:ln>
                  <a:noFill/>
                </a:ln>
                <a:solidFill>
                  <a:srgbClr val="333333"/>
                </a:solidFill>
                <a:effectLst/>
                <a:latin typeface="Times New Roman" pitchFamily="18" charset="0"/>
                <a:ea typeface="Times New Roman" pitchFamily="18" charset="0"/>
                <a:cs typeface="Times New Roman" pitchFamily="18" charset="0"/>
              </a:rPr>
              <a:t>Пребывание детей на свежем воздухе имеет большое значение для физического развития. Прогулка является первым и наиболее доступным средством закаливания детского организма. Она способствует повышению его выносливости и устойчивости к неблагоприятным воздействиям внешней среды, особенно к простудным заболеваниям.</a:t>
            </a:r>
            <a:endParaRPr kumimoji="0" lang="ru-RU"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1" i="0" u="none" strike="noStrike" cap="none" normalizeH="0" baseline="0" dirty="0" smtClean="0">
                <a:ln>
                  <a:noFill/>
                </a:ln>
                <a:solidFill>
                  <a:srgbClr val="333333"/>
                </a:solidFill>
                <a:effectLst/>
                <a:latin typeface="Times New Roman" pitchFamily="18" charset="0"/>
                <a:ea typeface="Times New Roman" pitchFamily="18" charset="0"/>
                <a:cs typeface="Times New Roman" pitchFamily="18" charset="0"/>
              </a:rPr>
              <a:t>На прогулке дети играют, много двигаются. Движения усиливают обмен веществ, кровообращение, газообмен, улучшают аппетит. Дети учатся преодолевать различные препятствия, становятся более, ловкими, смелыми, выносливыми. У них вырабатываются двигательные умения и навыки, укрепляется мышечная система, повышается жизненный тонус.</a:t>
            </a:r>
            <a:endParaRPr kumimoji="0" lang="ru-RU"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1" i="0" u="none" strike="noStrike" cap="none" normalizeH="0" baseline="0" dirty="0" smtClean="0">
                <a:ln>
                  <a:noFill/>
                </a:ln>
                <a:solidFill>
                  <a:srgbClr val="333333"/>
                </a:solidFill>
                <a:effectLst/>
                <a:latin typeface="Times New Roman" pitchFamily="18" charset="0"/>
                <a:ea typeface="Times New Roman" pitchFamily="18" charset="0"/>
                <a:cs typeface="Times New Roman" pitchFamily="18" charset="0"/>
              </a:rPr>
              <a:t>Чтобы активизировать двигательную активность дошкольников, на участок мы выносим игрушки, разнообразные пособия: в теплое время года — обручи, мячи, скакалки, велосипеды, принадлежности для игр</a:t>
            </a:r>
            <a:endParaRPr kumimoji="0" lang="ru-RU" sz="2000" b="1"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хозяин\Desktop\портфолио\09-1.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3073" name="Rectangle 1"/>
          <p:cNvSpPr>
            <a:spLocks noChangeArrowheads="1"/>
          </p:cNvSpPr>
          <p:nvPr/>
        </p:nvSpPr>
        <p:spPr bwMode="auto">
          <a:xfrm>
            <a:off x="539552" y="188063"/>
            <a:ext cx="7992888" cy="59400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1" i="0" u="none" strike="noStrike" cap="none" normalizeH="0" baseline="0" dirty="0" smtClean="0">
                <a:ln>
                  <a:noFill/>
                </a:ln>
                <a:solidFill>
                  <a:srgbClr val="333333"/>
                </a:solidFill>
                <a:effectLst/>
                <a:latin typeface="Times New Roman" pitchFamily="18" charset="0"/>
                <a:ea typeface="Times New Roman" pitchFamily="18" charset="0"/>
                <a:cs typeface="Times New Roman" pitchFamily="18" charset="0"/>
              </a:rPr>
              <a:t>В зимнее время целесообразно использовать участок для катания детей на санках, ходьбы на лыжах, скольжения по ледяной дорожке. Все это способствует совершенствованию физического развития детей, улучшает тренированность организма, повышает его защитные реакции и сопротивляемость к вредным факторам.</a:t>
            </a:r>
            <a:endParaRPr kumimoji="0" lang="ru-RU"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1" i="0" u="none" strike="noStrike" cap="none" normalizeH="0" baseline="0" dirty="0" smtClean="0">
                <a:ln>
                  <a:noFill/>
                </a:ln>
                <a:solidFill>
                  <a:srgbClr val="333333"/>
                </a:solidFill>
                <a:effectLst/>
                <a:latin typeface="Times New Roman" pitchFamily="18" charset="0"/>
                <a:ea typeface="Times New Roman" pitchFamily="18" charset="0"/>
                <a:cs typeface="Times New Roman" pitchFamily="18" charset="0"/>
              </a:rPr>
              <a:t>Ведущее место на прогулке отводится играм, преимущественно подвижным. В них развиваются основные движения, снимается умственное напряжение от занятий, воспитываются моральные качества.</a:t>
            </a:r>
            <a:endParaRPr kumimoji="0" lang="ru-RU"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1" i="0" u="none" strike="noStrike" cap="none" normalizeH="0" baseline="0" dirty="0" smtClean="0">
                <a:ln>
                  <a:noFill/>
                </a:ln>
                <a:solidFill>
                  <a:srgbClr val="333333"/>
                </a:solidFill>
                <a:effectLst/>
                <a:latin typeface="Times New Roman" pitchFamily="18" charset="0"/>
                <a:ea typeface="Times New Roman" pitchFamily="18" charset="0"/>
                <a:cs typeface="Times New Roman" pitchFamily="18" charset="0"/>
              </a:rPr>
              <a:t>Прогулка способствует всестороннему развитию детей. Во время пребывания на участке или на улице дети получают много новых впечатлений и знаний об окружающем: о труде взрослых, о транспорте, о правилах уличного движения и т. д. Из наблюдений они узнают об особенностях сезонных изменений в природе, подмечают связи между различными явлениями, устанавливают элементарную зависимость. Наблюдения вызывают у них интерес, ряд вопросов, на которые они стремятся найти ответ. Все это развивает наблюдательность и любознательность, расширяет их кругозор, углубляет знания и представления.</a:t>
            </a:r>
            <a:endParaRPr kumimoji="0" lang="ru-RU" sz="2000" b="1"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хозяин\Desktop\портфолио\09-1.jpg"/>
          <p:cNvPicPr>
            <a:picLocks noChangeAspect="1" noChangeArrowheads="1"/>
          </p:cNvPicPr>
          <p:nvPr/>
        </p:nvPicPr>
        <p:blipFill>
          <a:blip r:embed="rId2" cstate="print"/>
          <a:srcRect/>
          <a:stretch>
            <a:fillRect/>
          </a:stretch>
        </p:blipFill>
        <p:spPr bwMode="auto">
          <a:xfrm>
            <a:off x="0" y="0"/>
            <a:ext cx="9144000" cy="7046640"/>
          </a:xfrm>
          <a:prstGeom prst="rect">
            <a:avLst/>
          </a:prstGeom>
          <a:noFill/>
        </p:spPr>
      </p:pic>
      <p:sp>
        <p:nvSpPr>
          <p:cNvPr id="4097" name="Rectangle 1"/>
          <p:cNvSpPr>
            <a:spLocks noChangeArrowheads="1"/>
          </p:cNvSpPr>
          <p:nvPr/>
        </p:nvSpPr>
        <p:spPr bwMode="auto">
          <a:xfrm>
            <a:off x="467544" y="887833"/>
            <a:ext cx="8280920" cy="40934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1" i="0" u="none" strike="noStrike" cap="none" normalizeH="0" baseline="0" dirty="0" smtClean="0">
                <a:ln>
                  <a:noFill/>
                </a:ln>
                <a:solidFill>
                  <a:srgbClr val="333333"/>
                </a:solidFill>
                <a:effectLst/>
                <a:latin typeface="Times New Roman" pitchFamily="18" charset="0"/>
                <a:ea typeface="Times New Roman" pitchFamily="18" charset="0"/>
                <a:cs typeface="Times New Roman" pitchFamily="18" charset="0"/>
              </a:rPr>
              <a:t>Многие родители недооценивают значение прогулки в жизни ребенка.</a:t>
            </a:r>
            <a:endParaRPr kumimoji="0" lang="ru-RU"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1" i="0" u="none" strike="noStrike" cap="none" normalizeH="0" baseline="0" dirty="0" smtClean="0">
                <a:ln>
                  <a:noFill/>
                </a:ln>
                <a:solidFill>
                  <a:srgbClr val="333333"/>
                </a:solidFill>
                <a:effectLst/>
                <a:latin typeface="Times New Roman" pitchFamily="18" charset="0"/>
                <a:ea typeface="Times New Roman" pitchFamily="18" charset="0"/>
                <a:cs typeface="Times New Roman" pitchFamily="18" charset="0"/>
              </a:rPr>
              <a:t>Большинству кажется, что на зимней прогулке ребенок замерзнет и непременно заболеет. И связывают простудные заболевания детей именно с прогулками в зимний период.</a:t>
            </a:r>
            <a:endParaRPr kumimoji="0" lang="ru-RU"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1" i="0" u="none" strike="noStrike" cap="none" normalizeH="0" baseline="0" dirty="0" smtClean="0">
                <a:ln>
                  <a:noFill/>
                </a:ln>
                <a:solidFill>
                  <a:srgbClr val="333333"/>
                </a:solidFill>
                <a:effectLst/>
                <a:latin typeface="Times New Roman" pitchFamily="18" charset="0"/>
                <a:ea typeface="Times New Roman" pitchFamily="18" charset="0"/>
                <a:cs typeface="Times New Roman" pitchFamily="18" charset="0"/>
              </a:rPr>
              <a:t>Дети младшего дошкольного возраста характеризуются большой двигательной активностью. Реализация этой особенности имеет большие возможности на прогулке, где дети не ограничены пространством и двигательными действиями.</a:t>
            </a:r>
            <a:endParaRPr kumimoji="0" lang="ru-RU"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1" i="0" u="none" strike="noStrike" cap="none" normalizeH="0" baseline="0" dirty="0" smtClean="0">
                <a:ln>
                  <a:noFill/>
                </a:ln>
                <a:solidFill>
                  <a:srgbClr val="333333"/>
                </a:solidFill>
                <a:effectLst/>
                <a:latin typeface="Times New Roman" pitchFamily="18" charset="0"/>
                <a:ea typeface="Times New Roman" pitchFamily="18" charset="0"/>
                <a:cs typeface="Times New Roman" pitchFamily="18" charset="0"/>
              </a:rPr>
              <a:t>Обучение двигательным действиям на прогулке идет непременно с опорой на мыслительные операции, содействует не только физическому, но и активному психическому развитию младших дошкольников.</a:t>
            </a:r>
            <a:endParaRPr kumimoji="0" lang="ru-RU" sz="2000" b="1"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хозяин\Desktop\портфолио\09-1.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121" name="Rectangle 1"/>
          <p:cNvSpPr>
            <a:spLocks noChangeArrowheads="1"/>
          </p:cNvSpPr>
          <p:nvPr/>
        </p:nvSpPr>
        <p:spPr bwMode="auto">
          <a:xfrm>
            <a:off x="755576" y="695642"/>
            <a:ext cx="7632848" cy="34778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1" i="0" u="none" strike="noStrike" cap="none" normalizeH="0" baseline="0" dirty="0" smtClean="0">
                <a:ln>
                  <a:noFill/>
                </a:ln>
                <a:solidFill>
                  <a:srgbClr val="333333"/>
                </a:solidFill>
                <a:effectLst/>
                <a:latin typeface="Times New Roman" pitchFamily="18" charset="0"/>
                <a:ea typeface="Times New Roman" pitchFamily="18" charset="0"/>
                <a:cs typeface="Times New Roman" pitchFamily="18" charset="0"/>
              </a:rPr>
              <a:t>Велико влияние движений на развитие речи детей. Рядом исследователей доказано, что чем выше двигательная активность ребенка, тем быстрее идет развитие у него речи.</a:t>
            </a:r>
            <a:endParaRPr kumimoji="0" lang="ru-RU"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1" i="0" u="none" strike="noStrike" cap="none" normalizeH="0" baseline="0" dirty="0" smtClean="0">
                <a:ln>
                  <a:noFill/>
                </a:ln>
                <a:solidFill>
                  <a:srgbClr val="333333"/>
                </a:solidFill>
                <a:effectLst/>
                <a:latin typeface="Times New Roman" pitchFamily="18" charset="0"/>
                <a:ea typeface="Times New Roman" pitchFamily="18" charset="0"/>
                <a:cs typeface="Times New Roman" pitchFamily="18" charset="0"/>
              </a:rPr>
              <a:t>На прогулке закладываются позитивные чувства по отношению к природе и ее обитателям, открывается удивительное многообразие растительного и животного мира, впервые осознается значение природы в жизни человека, осознаются и переживаются нравственно-эстетические чувства, побуждающие детей заботиться обо всем, что их окружает.</a:t>
            </a:r>
            <a:endParaRPr kumimoji="0" lang="ru-RU"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1" i="0" u="none" strike="noStrike" cap="none" normalizeH="0" baseline="0" dirty="0" smtClean="0">
                <a:ln>
                  <a:noFill/>
                </a:ln>
                <a:solidFill>
                  <a:srgbClr val="333333"/>
                </a:solidFill>
                <a:effectLst/>
                <a:latin typeface="Times New Roman" pitchFamily="18" charset="0"/>
                <a:ea typeface="Times New Roman" pitchFamily="18" charset="0"/>
                <a:cs typeface="Times New Roman" pitchFamily="18" charset="0"/>
              </a:rPr>
              <a:t>Общение с природой важный компонент в нравственном развитии ребенка, настраивает на сохранение, заботу, защиту.</a:t>
            </a:r>
            <a:endParaRPr kumimoji="0" lang="ru-RU" sz="2000" b="1"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хозяин\Desktop\портфолио\09-1.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1027" name="Rectangle 3"/>
          <p:cNvSpPr>
            <a:spLocks noChangeArrowheads="1"/>
          </p:cNvSpPr>
          <p:nvPr/>
        </p:nvSpPr>
        <p:spPr bwMode="auto">
          <a:xfrm>
            <a:off x="539552" y="620996"/>
            <a:ext cx="8280920"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1" i="0" u="none" strike="noStrike" cap="none" normalizeH="0" baseline="0" dirty="0" smtClean="0">
                <a:ln>
                  <a:noFill/>
                </a:ln>
                <a:solidFill>
                  <a:srgbClr val="333333"/>
                </a:solidFill>
                <a:effectLst/>
                <a:latin typeface="Times New Roman" pitchFamily="18" charset="0"/>
                <a:ea typeface="Times New Roman" pitchFamily="18" charset="0"/>
                <a:cs typeface="Times New Roman" pitchFamily="18" charset="0"/>
              </a:rPr>
              <a:t>Плюсы прогулки:</a:t>
            </a:r>
            <a:endParaRPr kumimoji="0" lang="ru-RU"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1" i="0" u="none" strike="noStrike" cap="none" normalizeH="0" baseline="0" dirty="0" smtClean="0">
                <a:ln>
                  <a:noFill/>
                </a:ln>
                <a:solidFill>
                  <a:srgbClr val="333333"/>
                </a:solidFill>
                <a:effectLst/>
                <a:latin typeface="Times New Roman" pitchFamily="18" charset="0"/>
                <a:ea typeface="Times New Roman" pitchFamily="18" charset="0"/>
                <a:cs typeface="Times New Roman" pitchFamily="18" charset="0"/>
              </a:rPr>
              <a:t>+ повышает приспособляемость и работоспособность организмов и систем растущего организма;</a:t>
            </a:r>
            <a:endParaRPr kumimoji="0" lang="ru-RU"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1" i="0" u="none" strike="noStrike" cap="none" normalizeH="0" baseline="0" dirty="0" smtClean="0">
                <a:ln>
                  <a:noFill/>
                </a:ln>
                <a:solidFill>
                  <a:srgbClr val="333333"/>
                </a:solidFill>
                <a:effectLst/>
                <a:latin typeface="Times New Roman" pitchFamily="18" charset="0"/>
                <a:ea typeface="Times New Roman" pitchFamily="18" charset="0"/>
                <a:cs typeface="Times New Roman" pitchFamily="18" charset="0"/>
              </a:rPr>
              <a:t>+ содействует закаливанию организма, профилактике простудных заболеваний;</a:t>
            </a:r>
            <a:endParaRPr kumimoji="0" lang="ru-RU"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1" i="0" u="none" strike="noStrike" cap="none" normalizeH="0" baseline="0" dirty="0" smtClean="0">
                <a:ln>
                  <a:noFill/>
                </a:ln>
                <a:solidFill>
                  <a:srgbClr val="333333"/>
                </a:solidFill>
                <a:effectLst/>
                <a:latin typeface="Times New Roman" pitchFamily="18" charset="0"/>
                <a:ea typeface="Times New Roman" pitchFamily="18" charset="0"/>
                <a:cs typeface="Times New Roman" pitchFamily="18" charset="0"/>
              </a:rPr>
              <a:t>+ формирует </a:t>
            </a:r>
            <a:r>
              <a:rPr kumimoji="0" lang="ru-RU" sz="2000" b="1" i="0" u="none" strike="noStrike" cap="none" normalizeH="0" baseline="0" dirty="0" err="1" smtClean="0">
                <a:ln>
                  <a:noFill/>
                </a:ln>
                <a:solidFill>
                  <a:srgbClr val="333333"/>
                </a:solidFill>
                <a:effectLst/>
                <a:latin typeface="Times New Roman" pitchFamily="18" charset="0"/>
                <a:ea typeface="Times New Roman" pitchFamily="18" charset="0"/>
                <a:cs typeface="Times New Roman" pitchFamily="18" charset="0"/>
              </a:rPr>
              <a:t>здоровьесберегающее</a:t>
            </a:r>
            <a:r>
              <a:rPr kumimoji="0" lang="ru-RU" sz="2000" b="1" i="0" u="none" strike="noStrike" cap="none" normalizeH="0" baseline="0" dirty="0" smtClean="0">
                <a:ln>
                  <a:noFill/>
                </a:ln>
                <a:solidFill>
                  <a:srgbClr val="333333"/>
                </a:solidFill>
                <a:effectLst/>
                <a:latin typeface="Times New Roman" pitchFamily="18" charset="0"/>
                <a:ea typeface="Times New Roman" pitchFamily="18" charset="0"/>
                <a:cs typeface="Times New Roman" pitchFamily="18" charset="0"/>
              </a:rPr>
              <a:t> и </a:t>
            </a:r>
            <a:r>
              <a:rPr kumimoji="0" lang="ru-RU" sz="2000" b="1" i="0" u="none" strike="noStrike" cap="none" normalizeH="0" baseline="0" dirty="0" err="1" smtClean="0">
                <a:ln>
                  <a:noFill/>
                </a:ln>
                <a:solidFill>
                  <a:srgbClr val="333333"/>
                </a:solidFill>
                <a:effectLst/>
                <a:latin typeface="Times New Roman" pitchFamily="18" charset="0"/>
                <a:ea typeface="Times New Roman" pitchFamily="18" charset="0"/>
                <a:cs typeface="Times New Roman" pitchFamily="18" charset="0"/>
              </a:rPr>
              <a:t>здоровьеукрепляющее</a:t>
            </a:r>
            <a:r>
              <a:rPr kumimoji="0" lang="ru-RU" sz="2000" b="1" i="0" u="none" strike="noStrike" cap="none" normalizeH="0" baseline="0" dirty="0" smtClean="0">
                <a:ln>
                  <a:noFill/>
                </a:ln>
                <a:solidFill>
                  <a:srgbClr val="333333"/>
                </a:solidFill>
                <a:effectLst/>
                <a:latin typeface="Times New Roman" pitchFamily="18" charset="0"/>
                <a:ea typeface="Times New Roman" pitchFamily="18" charset="0"/>
                <a:cs typeface="Times New Roman" pitchFamily="18" charset="0"/>
              </a:rPr>
              <a:t> двигательное поведение;</a:t>
            </a:r>
            <a:endParaRPr kumimoji="0" lang="ru-RU"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1" i="0" u="none" strike="noStrike" cap="none" normalizeH="0" baseline="0" dirty="0" smtClean="0">
                <a:ln>
                  <a:noFill/>
                </a:ln>
                <a:solidFill>
                  <a:srgbClr val="333333"/>
                </a:solidFill>
                <a:effectLst/>
                <a:latin typeface="Times New Roman" pitchFamily="18" charset="0"/>
                <a:ea typeface="Times New Roman" pitchFamily="18" charset="0"/>
                <a:cs typeface="Times New Roman" pitchFamily="18" charset="0"/>
              </a:rPr>
              <a:t>+ формирует правильные навыки выполнения основных движений, важных элементов сложных движений;</a:t>
            </a:r>
            <a:endParaRPr kumimoji="0" lang="ru-RU"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1" i="0" u="none" strike="noStrike" cap="none" normalizeH="0" baseline="0" dirty="0" smtClean="0">
                <a:ln>
                  <a:noFill/>
                </a:ln>
                <a:solidFill>
                  <a:srgbClr val="333333"/>
                </a:solidFill>
                <a:effectLst/>
                <a:latin typeface="Times New Roman" pitchFamily="18" charset="0"/>
                <a:ea typeface="Times New Roman" pitchFamily="18" charset="0"/>
                <a:cs typeface="Times New Roman" pitchFamily="18" charset="0"/>
              </a:rPr>
              <a:t>+ идет ускоренное развитие речи через движение;</a:t>
            </a:r>
            <a:endParaRPr kumimoji="0" lang="ru-RU"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1" i="0" u="none" strike="noStrike" cap="none" normalizeH="0" baseline="0" dirty="0" smtClean="0">
                <a:ln>
                  <a:noFill/>
                </a:ln>
                <a:solidFill>
                  <a:srgbClr val="333333"/>
                </a:solidFill>
                <a:effectLst/>
                <a:latin typeface="Times New Roman" pitchFamily="18" charset="0"/>
                <a:ea typeface="Times New Roman" pitchFamily="18" charset="0"/>
                <a:cs typeface="Times New Roman" pitchFamily="18" charset="0"/>
              </a:rPr>
              <a:t>+ воспитывает положительное отношение к природе, чувство ответственности за состояние окружающей среды и природы в целом;</a:t>
            </a:r>
            <a:endParaRPr kumimoji="0" lang="ru-RU"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1" i="0" u="none" strike="noStrike" cap="none" normalizeH="0" baseline="0" dirty="0" smtClean="0">
                <a:ln>
                  <a:noFill/>
                </a:ln>
                <a:solidFill>
                  <a:srgbClr val="333333"/>
                </a:solidFill>
                <a:effectLst/>
                <a:latin typeface="Times New Roman" pitchFamily="18" charset="0"/>
                <a:ea typeface="Times New Roman" pitchFamily="18" charset="0"/>
                <a:cs typeface="Times New Roman" pitchFamily="18" charset="0"/>
              </a:rPr>
              <a:t>+ развивает способность отмечать и производить первичный анализ сезонных изменений в жизни окружающей среды.</a:t>
            </a:r>
            <a:endParaRPr kumimoji="0" lang="ru-RU" sz="2000" b="1"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хозяин\Desktop\портфолио\09-1.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6145" name="Rectangle 1"/>
          <p:cNvSpPr>
            <a:spLocks noChangeArrowheads="1"/>
          </p:cNvSpPr>
          <p:nvPr/>
        </p:nvSpPr>
        <p:spPr bwMode="auto">
          <a:xfrm>
            <a:off x="971600" y="2424517"/>
            <a:ext cx="7056784"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Спасибо за внимание!</a:t>
            </a:r>
            <a:endParaRPr kumimoji="0" lang="ru-RU" sz="28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570</Words>
  <Application>Microsoft Office PowerPoint</Application>
  <PresentationFormat>Экран (4:3)</PresentationFormat>
  <Paragraphs>37</Paragraphs>
  <Slides>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Тема Office</vt:lpstr>
      <vt:lpstr>Слайд 1</vt:lpstr>
      <vt:lpstr>Слайд 2</vt:lpstr>
      <vt:lpstr>Слайд 3</vt:lpstr>
      <vt:lpstr>Слайд 4</vt:lpstr>
      <vt:lpstr>Слайд 5</vt:lpstr>
      <vt:lpstr>Слайд 6</vt:lpstr>
      <vt:lpstr>Слайд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хозяин</dc:creator>
  <cp:lastModifiedBy>хозяин</cp:lastModifiedBy>
  <cp:revision>3</cp:revision>
  <dcterms:created xsi:type="dcterms:W3CDTF">2023-04-12T09:41:32Z</dcterms:created>
  <dcterms:modified xsi:type="dcterms:W3CDTF">2023-04-12T10:01:16Z</dcterms:modified>
</cp:coreProperties>
</file>