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6" r:id="rId6"/>
    <p:sldId id="265" r:id="rId7"/>
    <p:sldId id="264" r:id="rId8"/>
    <p:sldId id="272" r:id="rId9"/>
    <p:sldId id="271" r:id="rId10"/>
    <p:sldId id="275" r:id="rId11"/>
    <p:sldId id="276" r:id="rId12"/>
    <p:sldId id="274" r:id="rId13"/>
    <p:sldId id="273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1180399"/>
            <a:ext cx="5400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№5 ГО Староуткинск»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КАПРИЗЫ И УПРЯМСТВО МАЛЫША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Пермина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1КК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225626" cy="2225626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85953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Истеричность и капризность требует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зрителей, не прибегайте к помощи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139952" y="555340"/>
            <a:ext cx="50040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посторонних: "Посмотрите,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какая плохая девочка,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ай-яй-яй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!". Ребёнку только этого и нужно.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Постарайтесь схитрить: "Ох, какая у меня есть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интересная игрушка (книжка, штучка)!".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Подобные отвлекающие манёвры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заинтересуют капризулю и он успокоится.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Исключите из арсенала грубый тон, резкость,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стремление " сломить силой авторитета".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Спокойный тон общения, без раздражительности.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Уступки имеют место быть, если они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57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педагогически целесообразны, оправданы логикой воспитательного процесса.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74" y="4632374"/>
            <a:ext cx="2225626" cy="22256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26064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ПРЕОДОЛЕТЬ КАПРИЗЫ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3369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95300" y="1509017"/>
            <a:ext cx="68130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6888" algn="l"/>
                <a:tab pos="2195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Все члены семьи должны предъявлять единые требования к ребёнку: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6888" algn="l"/>
                <a:tab pos="2195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твёрдость в своей позиции;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6888" algn="l"/>
                <a:tab pos="2195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объяснять       значение        слова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6888" algn="l"/>
                <a:tab pos="2195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«НЕЛЬЗЯ» ;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6888" algn="l"/>
                <a:tab pos="2195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	научить ребёнка вырабатывать настойчивость в достижении цели;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6888" algn="l"/>
                <a:tab pos="2195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развивать	самостоятельность благодаря совместной со взрослыми деятельности.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32374"/>
            <a:ext cx="2225626" cy="2225626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536" y="12635"/>
            <a:ext cx="874846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ПОХВАЛА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24406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НЕЛЬЗЯ ХВАЛИТЬ ЗА ТО, ЧТО: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Pct val="100000"/>
              <a:buFontTx/>
              <a:buChar char="-"/>
              <a:tabLst>
                <a:tab pos="296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достигнуто не своим трудом.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image12.jpeg" descr="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3098800" cy="4219575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95936" y="511767"/>
            <a:ext cx="4392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4406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endParaRPr lang="ru-RU" sz="1600" b="1" dirty="0" smtClean="0">
              <a:solidFill>
                <a:srgbClr val="244060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24406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r>
              <a:rPr lang="ru-RU" sz="1600" b="1" dirty="0" smtClean="0">
                <a:solidFill>
                  <a:srgbClr val="24406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 подлежит похвале (красота, сила, ловкость, ум).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Pct val="100000"/>
              <a:buFontTx/>
              <a:buChar char="-"/>
              <a:tabLst>
                <a:tab pos="296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из жалости или желания понравиться.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6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НАДО ХВАЛИТЬ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Pct val="100000"/>
              <a:buFontTx/>
              <a:buChar char="-"/>
              <a:tabLst>
                <a:tab pos="296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за поступок, за свершившееся действие.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Pct val="100000"/>
              <a:buFontTx/>
              <a:buChar char="-"/>
              <a:tabLst>
                <a:tab pos="296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начинать сотрудничать с ребёнком всегда с похвалы, одобрения.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Pct val="100000"/>
              <a:buFontTx/>
              <a:buChar char="-"/>
              <a:tabLst>
                <a:tab pos="296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очень важно похвалить ребёнка с утра, как можно раньше и на ночь тоже.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Pct val="100000"/>
              <a:buFontTx/>
              <a:buChar char="-"/>
              <a:tabLst>
                <a:tab pos="296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уметь хвалить не хваля (пример: попросить 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помощи, совет, как у взрослого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22304"/>
            <a:ext cx="1656184" cy="1656184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11560" y="0"/>
            <a:ext cx="81003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 НАКАЗЫВАТЬ…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image13.jpeg" descr="https://static4.depositphotos.com/1007989/391/v/950/depositphotos_3919988-stock-illustration-child-ab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2870200" cy="467995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692525" y="556305"/>
            <a:ext cx="52719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НЕЛЬЗЯ НАКАЗЫВАТЬ И РУГАТЬ КОГДА: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ребёнок болен, испытывает недомогание или оправился после болезни т.к. в это время психика ребёнка уязвима и реакция непредсказуема.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когда ребёнок ест, сразу после сна и перед сном.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во всех случаях, когда что-то не получается (пример: когда вы торопитесь, а ребёнок не может завязать шнурки).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после физической или душевной травмы (пример: ребёнок упал, вы ругаете за это, считая, что он виноват).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когда ребёнок не справился со страхом, невнимательностью, подвижностью и т.д., но очень старался.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когда внутренние   мотивы   его   поступка   вам   не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понятны.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44060"/>
              </a:buClr>
              <a:buSzTx/>
              <a:buFontTx/>
              <a:buChar char="•"/>
              <a:tabLst>
                <a:tab pos="37195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когда вы сами не в себе.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225626" cy="222562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9552" y="23763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68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7 ПРАВИЛ НАКАЗАНИЯ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*наказание не должно вредить здоровью.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68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image14.jpeg" descr="https://ds04.infourok.ru/uploads/ex/00c2/00150f61-d531c45e/hello_html_m3aa4463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1114"/>
            <a:ext cx="2762040" cy="338824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95300" y="692757"/>
            <a:ext cx="80371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*если есть сомнения, то лучше не наказывать (пример: вы не уверены, что проступок совершил именно ваш ребёнок, или вы сомневаетесь в том что совершённое действие вообще достойно наказания, т.е. наказывать "на всякий случай" нельзя.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*за 1 проступок – одно наказание (нельзя припоминать старые грехи).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*лучше   не    наказывать,    чем    наказывать    с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опозданием.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*надо наказывать и вскоре прощать.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*если ребёнок считает, что вы несправедливы, то не будет эффекта, поэтому важно объяснить ребенку, за что и почему он наказан.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68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*ребёнок не должен бояться наказания.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74" y="4632374"/>
            <a:ext cx="2225626" cy="2225626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673" name="Group 1"/>
          <p:cNvGrpSpPr>
            <a:grpSpLocks/>
          </p:cNvGrpSpPr>
          <p:nvPr/>
        </p:nvGrpSpPr>
        <p:grpSpPr bwMode="auto">
          <a:xfrm>
            <a:off x="179512" y="3140968"/>
            <a:ext cx="2389088" cy="3503662"/>
            <a:chOff x="263" y="751"/>
            <a:chExt cx="6277" cy="8205"/>
          </a:xfrm>
        </p:grpSpPr>
        <p:pic>
          <p:nvPicPr>
            <p:cNvPr id="28676" name="Picture 4" descr="http://img0.joyreactor.cc/pics/post/%D1%80%D0%BE%D0%B4%D0%B8%D1%82%D0%B5%D0%BB%D0%B8-%D0%B4%D0%B5%D1%82%D0%B8-%D1%83%D0%B3%D0%BE%D0%BB-%D0%BB%D0%B8%D1%87%D0%BD%D0%BE%D0%B5-5103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" y="770"/>
              <a:ext cx="5968" cy="8165"/>
            </a:xfrm>
            <a:prstGeom prst="rect">
              <a:avLst/>
            </a:prstGeom>
            <a:noFill/>
          </p:spPr>
        </p:pic>
        <p:sp>
          <p:nvSpPr>
            <p:cNvPr id="28675" name="Freeform 3"/>
            <p:cNvSpPr>
              <a:spLocks/>
            </p:cNvSpPr>
            <p:nvPr/>
          </p:nvSpPr>
          <p:spPr bwMode="auto">
            <a:xfrm>
              <a:off x="282" y="770"/>
              <a:ext cx="6237" cy="8166"/>
            </a:xfrm>
            <a:custGeom>
              <a:avLst/>
              <a:gdLst/>
              <a:ahLst/>
              <a:cxnLst>
                <a:cxn ang="0">
                  <a:pos x="6237" y="0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8012"/>
                </a:cxn>
                <a:cxn ang="0">
                  <a:pos x="0" y="8166"/>
                </a:cxn>
                <a:cxn ang="0">
                  <a:pos x="6237" y="8166"/>
                </a:cxn>
                <a:cxn ang="0">
                  <a:pos x="6237" y="8012"/>
                </a:cxn>
                <a:cxn ang="0">
                  <a:pos x="154" y="8012"/>
                </a:cxn>
                <a:cxn ang="0">
                  <a:pos x="154" y="156"/>
                </a:cxn>
                <a:cxn ang="0">
                  <a:pos x="6082" y="156"/>
                </a:cxn>
                <a:cxn ang="0">
                  <a:pos x="6082" y="8011"/>
                </a:cxn>
                <a:cxn ang="0">
                  <a:pos x="6237" y="8011"/>
                </a:cxn>
                <a:cxn ang="0">
                  <a:pos x="6237" y="156"/>
                </a:cxn>
                <a:cxn ang="0">
                  <a:pos x="6237" y="155"/>
                </a:cxn>
                <a:cxn ang="0">
                  <a:pos x="6237" y="0"/>
                </a:cxn>
              </a:cxnLst>
              <a:rect l="0" t="0" r="r" b="b"/>
              <a:pathLst>
                <a:path w="6237" h="8166">
                  <a:moveTo>
                    <a:pt x="6237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0" y="8012"/>
                  </a:lnTo>
                  <a:lnTo>
                    <a:pt x="0" y="8166"/>
                  </a:lnTo>
                  <a:lnTo>
                    <a:pt x="6237" y="8166"/>
                  </a:lnTo>
                  <a:lnTo>
                    <a:pt x="6237" y="8012"/>
                  </a:lnTo>
                  <a:lnTo>
                    <a:pt x="154" y="8012"/>
                  </a:lnTo>
                  <a:lnTo>
                    <a:pt x="154" y="156"/>
                  </a:lnTo>
                  <a:lnTo>
                    <a:pt x="6082" y="156"/>
                  </a:lnTo>
                  <a:lnTo>
                    <a:pt x="6082" y="8011"/>
                  </a:lnTo>
                  <a:lnTo>
                    <a:pt x="6237" y="8011"/>
                  </a:lnTo>
                  <a:lnTo>
                    <a:pt x="6237" y="156"/>
                  </a:lnTo>
                  <a:lnTo>
                    <a:pt x="6237" y="155"/>
                  </a:lnTo>
                  <a:lnTo>
                    <a:pt x="6237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4" name="AutoShape 2"/>
            <p:cNvSpPr>
              <a:spLocks/>
            </p:cNvSpPr>
            <p:nvPr/>
          </p:nvSpPr>
          <p:spPr bwMode="auto">
            <a:xfrm>
              <a:off x="282" y="770"/>
              <a:ext cx="6237" cy="8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37" y="0"/>
                </a:cxn>
                <a:cxn ang="0">
                  <a:pos x="6237" y="8165"/>
                </a:cxn>
                <a:cxn ang="0">
                  <a:pos x="0" y="8165"/>
                </a:cxn>
                <a:cxn ang="0">
                  <a:pos x="0" y="0"/>
                </a:cxn>
                <a:cxn ang="0">
                  <a:pos x="154" y="154"/>
                </a:cxn>
                <a:cxn ang="0">
                  <a:pos x="154" y="8010"/>
                </a:cxn>
                <a:cxn ang="0">
                  <a:pos x="6082" y="8010"/>
                </a:cxn>
                <a:cxn ang="0">
                  <a:pos x="6082" y="154"/>
                </a:cxn>
                <a:cxn ang="0">
                  <a:pos x="154" y="154"/>
                </a:cxn>
              </a:cxnLst>
              <a:rect l="0" t="0" r="r" b="b"/>
              <a:pathLst>
                <a:path w="6237" h="8165">
                  <a:moveTo>
                    <a:pt x="0" y="0"/>
                  </a:moveTo>
                  <a:lnTo>
                    <a:pt x="6237" y="0"/>
                  </a:lnTo>
                  <a:lnTo>
                    <a:pt x="6237" y="8165"/>
                  </a:lnTo>
                  <a:lnTo>
                    <a:pt x="0" y="8165"/>
                  </a:lnTo>
                  <a:lnTo>
                    <a:pt x="0" y="0"/>
                  </a:lnTo>
                  <a:close/>
                  <a:moveTo>
                    <a:pt x="154" y="154"/>
                  </a:moveTo>
                  <a:lnTo>
                    <a:pt x="154" y="8010"/>
                  </a:lnTo>
                  <a:lnTo>
                    <a:pt x="6082" y="8010"/>
                  </a:lnTo>
                  <a:lnTo>
                    <a:pt x="6082" y="154"/>
                  </a:lnTo>
                  <a:lnTo>
                    <a:pt x="154" y="154"/>
                  </a:lnTo>
                  <a:close/>
                </a:path>
              </a:pathLst>
            </a:custGeom>
            <a:noFill/>
            <a:ln w="25400">
              <a:solidFill>
                <a:srgbClr val="385D8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699792" y="1272823"/>
            <a:ext cx="619268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ВЫВОД: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Прежде всего взрослым нужно изменить своё обычное поведение, постараться вырваться из зависимости от капризов ребёнка. Позиция родителей должна стать более твердой.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Малыш, хоть и с опозданием, усвоит,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что «НЕЛЬЗЯ – это нельзя», а «НАДО – это надо»., что отказ от чего – то совсем не значит, что ему тут же предложат что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– то взамен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74" y="4632374"/>
            <a:ext cx="2225626" cy="22256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79205" y="3244334"/>
            <a:ext cx="3569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81128"/>
            <a:ext cx="2009602" cy="200960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0441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ДЕТСКИЕ КАПРИЗЫ И УПРЯМСТВО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 Упрямство – не что иное, как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image2.jpeg" descr="parents-get-angry-with-kid-making-mess_1308-116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2564904"/>
            <a:ext cx="3241179" cy="3888432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79911" y="764704"/>
            <a:ext cx="4968553" cy="386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искаженное стремление к свободе»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( К.Д. Ушинский).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«Борьба с упрямством – борьба за правильное воспитание, за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правильную обстановку в жизни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ребёнка, это борьба за правильное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поведение взрослых, за право ребёнка на самостоятельность, на уважение 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нему даже тогда, когда он делает ошибки. Не ломать надо упрямство, а направлять силы ребёнка на полезные, нужные в жизни цели».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2374"/>
            <a:ext cx="2225626" cy="2225626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52352" tIns="533232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image3.jpeg" descr="https://www.b17.ru/foto/article/72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263650"/>
            <a:ext cx="3219450" cy="476250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1520" y="385203"/>
            <a:ext cx="5112568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2300" algn="l"/>
                <a:tab pos="1962150" algn="l"/>
                <a:tab pos="3187700" algn="l"/>
                <a:tab pos="41148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ЗАКОНОМЕРНЫЙ ЭТАП?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2300" algn="l"/>
                <a:tab pos="1962150" algn="l"/>
                <a:tab pos="3187700" algn="l"/>
                <a:tab pos="41148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 настоящий момент, в среде родителей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наиболее распространенной является точка зрения, что капризы и истерики - это закономерный этап в развитии детей младшего дошкольного возраста, что таким образом они познают мир человеческих взаимоотношений, определяют границы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дозволенного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 недозволенного, и, в конце концов,"само пройдет".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2300" algn="l"/>
                <a:tab pos="1962150" algn="l"/>
                <a:tab pos="3187700" algn="l"/>
                <a:tab pos="41148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04382"/>
            <a:ext cx="2153618" cy="215361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23728" y="126258"/>
            <a:ext cx="50405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32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ПРОТЕСТ	РЕБЕНКА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32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image4.jpeg" descr="лю-и-выкрикивая-и-маршируя-на-протест-852615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09120"/>
            <a:ext cx="5748338" cy="1970088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7544" y="654832"/>
            <a:ext cx="820891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Протест ребенка - это не самоцель, это только способ, с помощью которого ребенок отстаивает себя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свое право на отдельное существование. Ведь очень часто малыш, добиваясь именно того, что ему запрещали, ощущает разочарование. Поэтому очень важно разрешить ребенку все, кроме основополагающего запрета: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на действия, в результате которых может пострадать его собственное здоровье или здоровье и благополучие других людей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32374"/>
            <a:ext cx="2225626" cy="2225626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83768" y="56521"/>
            <a:ext cx="3888432" cy="11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2352" tIns="304704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УПРЯМСТВО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image5.jpeg" descr="https://ds05.infourok.ru/uploads/ex/022f/00126536-fde2d53a/hello_html_m6d2b1a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1817687"/>
            <a:ext cx="3368675" cy="5040313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1018105"/>
            <a:ext cx="5472608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8700" algn="l"/>
                <a:tab pos="3154363" algn="l"/>
                <a:tab pos="40068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Упрямство может стать чертой характера, если не принять меры к его преодолению. С течением времени оно порождает детскую лживость, может привести к расстройству нервной системы, неврозам, раздражительности. Если такие проявления, ещё в дошкольном	возрасте,	из реактивных состояний переходят в хронические,	то	возникает начальная стадия педагогической запущенности.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8700" algn="l"/>
                <a:tab pos="3154363" algn="l"/>
                <a:tab pos="400685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74" y="4632374"/>
            <a:ext cx="2225626" cy="2225626"/>
          </a:xfrm>
          <a:prstGeom prst="rect">
            <a:avLst/>
          </a:prstGeom>
          <a:noFill/>
        </p:spPr>
      </p:pic>
      <p:pic>
        <p:nvPicPr>
          <p:cNvPr id="4" name="image6.jpeg" descr="https://www.prossvet.ru/9.%20nepos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4725144"/>
            <a:ext cx="4392488" cy="1872208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304535"/>
            <a:ext cx="84249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КАПРИЗЫ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КАПРИЗЫ - это действия, которые лишены разумного основания, т.е. " Я так хочу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всё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!!!". Они вызываются слабостью ребёнка и в определённой степени тоже выступают как форма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самозащиты.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Проявления капризов: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 желании продолжить начатое действие даже в тех случаях, когда ясно, что оно бессмысленно, не приносит пользы.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 недовольстве, раздражительности, плаче.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 двигательном перевозбуждении.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Развитию капризов способствует неокрепшая нервная система.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74" y="4632374"/>
            <a:ext cx="2225626" cy="2225626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83049"/>
            <a:ext cx="748883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ПРИЧИНЫ КАПРИЗОВ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Нарушение режима дня;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смена обстановки;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обилие новых впечатлений;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плохое самочувствие во время болезни;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переутомление ( физическая или умственная перегрузка).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2225626" cy="2225626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560" y="268769"/>
            <a:ext cx="82089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ЧТО НЕОБХОДИМО ЗНАТЬ РОДИТЕЛЯМ О ДЕТСКОМ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55776" y="662828"/>
            <a:ext cx="554461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УПРЯМСТВЕ,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КАПРИЗНОСТИ: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Период упрямства   и   капризности   начинается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примерно с 18 месяцев.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Как правило, эта фаза заканчивается к 3,5- 4 годам. Случайные приступы упрямства в более старшем возрасте – тоже вещь вполне нормальная.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Пик упрямства приходится на 2,5- 3 года жизни. Мальчики упрямятся сильнее, чем девочки.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Девочки капризничают чаще, чем мальчики.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1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 кризисный период приступы упрямства и капризности случаются у детей по 5 раз в день. У некоторых детей – до 19 раз!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1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Если дети по достижению 4 лет всё ещё продолжают часто упрямиться и капризничать, то, вероятнее всего речь идёт о «фиксированном упрямстве», истеричности, как удобных способах манипулирования ребёнком своими родителями. Чаще всего это результат соглашательского поведения родителей, поддавшихся нажиму со стороны ребёнка, нередко ради своего спокойствия.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613710444_106-p-fon-dlya-titulnogo-lista-prezentatsii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хозяин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74" y="4632374"/>
            <a:ext cx="2225626" cy="2225626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3167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Как реагировать на капризы 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упрямство?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77863" y="1512802"/>
            <a:ext cx="64864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 предавайте большого значения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упрямству и капризности. Примите 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сведению приступ, но не очень волнуйтесь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за ребёнка.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Во время приступа оставайтесь рядом, дайте ему почувствовать, что вы его понимаете.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 пытайтесь в это время что-либо внушать своему ребёнку – это бесполезно. Ругань не имеет смысла, шлепки ещё сильнее его возбуждают.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Будьте в поведении с ребёнком настойчивы, если сказали "нет", оставайтесь и дальше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при этом мнении.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Не сдавайтесь даже тогда, когда приступ ребёнка протекает в общественном месте.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44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Чаще всего помогает только одно – взять его за руку и увести.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1074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9</cp:revision>
  <dcterms:created xsi:type="dcterms:W3CDTF">2023-10-25T11:17:28Z</dcterms:created>
  <dcterms:modified xsi:type="dcterms:W3CDTF">2023-10-25T12:41:40Z</dcterms:modified>
</cp:coreProperties>
</file>