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59" r:id="rId4"/>
    <p:sldId id="258" r:id="rId5"/>
    <p:sldId id="266" r:id="rId6"/>
    <p:sldId id="265" r:id="rId7"/>
    <p:sldId id="264" r:id="rId8"/>
    <p:sldId id="272" r:id="rId9"/>
    <p:sldId id="271" r:id="rId10"/>
    <p:sldId id="275" r:id="rId11"/>
    <p:sldId id="276" r:id="rId12"/>
    <p:sldId id="274" r:id="rId13"/>
    <p:sldId id="273" r:id="rId14"/>
    <p:sldId id="269" r:id="rId15"/>
    <p:sldId id="268" r:id="rId16"/>
    <p:sldId id="267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1835696" y="1180399"/>
            <a:ext cx="5400600" cy="3908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Муниципальное казенное дошкольное</a:t>
            </a:r>
            <a:r>
              <a:rPr kumimoji="0" lang="ru-RU" sz="1400" b="1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бразовательное учреждение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«Детский сад №5 ГО Староуткинск»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КАПРИЗЫ И УПРЯМСТВО МАЛЫША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Подготовила :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Воспитатель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Пермина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Л.А.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1КК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3" name="Picture 1" descr="C:\Users\хозяин\Desktop\scale_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437112"/>
            <a:ext cx="2225626" cy="2225626"/>
          </a:xfrm>
          <a:prstGeom prst="rect">
            <a:avLst/>
          </a:prstGeom>
          <a:noFill/>
        </p:spPr>
      </p:pic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285953"/>
            <a:ext cx="9144000" cy="9848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Tx/>
              <a:buFontTx/>
              <a:buChar char="•"/>
              <a:tabLst>
                <a:tab pos="3857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Истеричность и капризность требует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57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зрителей, не прибегайте к помощи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576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4139952" y="555340"/>
            <a:ext cx="5004048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57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посторонних: "Посмотрите,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57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какая плохая девочка,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ай-яй-яй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!". Ребёнку только этого и нужно.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Tx/>
              <a:buFontTx/>
              <a:buChar char="•"/>
              <a:tabLst>
                <a:tab pos="3857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Постарайтесь схитрить: "Ох, какая у меня есть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57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интересная игрушка (книжка, штучка)!".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57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Подобные отвлекающие манёвры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57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заинтересуют капризулю и он успокоится.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Tx/>
              <a:buFontTx/>
              <a:buChar char="•"/>
              <a:tabLst>
                <a:tab pos="3857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Исключите из арсенала грубый тон, резкость,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57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стремление " сломить силой авторитета".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Tx/>
              <a:buFontTx/>
              <a:buChar char="•"/>
              <a:tabLst>
                <a:tab pos="3857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Спокойный тон общения, без раздражительности.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Tx/>
              <a:buFontTx/>
              <a:buChar char="•"/>
              <a:tabLst>
                <a:tab pos="3857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Уступки имеют место быть, если они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85762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педагогически целесообразны, оправданы логикой воспитательного процесса.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3" name="Picture 1" descr="C:\Users\хозяин\Desktop\scale_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8374" y="4632374"/>
            <a:ext cx="2225626" cy="222562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483768" y="260648"/>
            <a:ext cx="424847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КАК ПРЕОДОЛЕТЬ КАПРИЗЫ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0722" name="Rectangle 2"/>
          <p:cNvSpPr>
            <a:spLocks noChangeArrowheads="1"/>
          </p:cNvSpPr>
          <p:nvPr/>
        </p:nvSpPr>
        <p:spPr bwMode="auto">
          <a:xfrm>
            <a:off x="0" y="233690"/>
            <a:ext cx="91440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495300" y="1509017"/>
            <a:ext cx="681300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  <a:tab pos="219551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Все члены семьи должны предъявлять единые требования к ребёнку: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6888" algn="l"/>
                <a:tab pos="219551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твёрдость в своей позиции;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6888" algn="l"/>
                <a:tab pos="219551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объяснять       значение        слова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  <a:tab pos="219551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«НЕЛЬЗЯ» ;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6888" algn="l"/>
                <a:tab pos="219551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	научить ребёнка вырабатывать настойчивость в достижении цели;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96888" algn="l"/>
                <a:tab pos="219551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развивать	самостоятельность благодаря совместной со взрослыми деятельности.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3" name="Picture 1" descr="C:\Users\хозяин\Desktop\scale_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4632374"/>
            <a:ext cx="2225626" cy="2225626"/>
          </a:xfrm>
          <a:prstGeom prst="rect">
            <a:avLst/>
          </a:prstGeom>
          <a:noFill/>
        </p:spPr>
      </p:pic>
      <p:sp>
        <p:nvSpPr>
          <p:cNvPr id="32770" name="Rectangle 2"/>
          <p:cNvSpPr>
            <a:spLocks noChangeArrowheads="1"/>
          </p:cNvSpPr>
          <p:nvPr/>
        </p:nvSpPr>
        <p:spPr bwMode="auto">
          <a:xfrm>
            <a:off x="395536" y="12635"/>
            <a:ext cx="8748464" cy="1508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6863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4406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           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ПОХВАЛА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6863" algn="l"/>
              </a:tabLst>
            </a:pPr>
            <a:endParaRPr kumimoji="0" lang="ru-RU" sz="1500" b="1" i="0" u="none" strike="noStrike" cap="none" normalizeH="0" baseline="0" dirty="0" smtClean="0">
              <a:ln>
                <a:noFill/>
              </a:ln>
              <a:solidFill>
                <a:srgbClr val="244060"/>
              </a:solidFill>
              <a:effectLst/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6863" algn="l"/>
              </a:tabLst>
            </a:pPr>
            <a:r>
              <a:rPr kumimoji="0" lang="ru-RU" sz="15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НЕЛЬЗЯ ХВАЛИТЬ ЗА ТО, ЧТО: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Pct val="100000"/>
              <a:buFontTx/>
              <a:buChar char="-"/>
              <a:tabLst>
                <a:tab pos="296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достигнуто не своим трудом.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6863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2769" name="image12.jpeg" descr="scale_120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916832"/>
            <a:ext cx="3098800" cy="4219575"/>
          </a:xfrm>
          <a:prstGeom prst="rect">
            <a:avLst/>
          </a:prstGeom>
          <a:noFill/>
        </p:spPr>
      </p:pic>
      <p:sp>
        <p:nvSpPr>
          <p:cNvPr id="32771" name="Rectangle 3"/>
          <p:cNvSpPr>
            <a:spLocks noChangeArrowheads="1"/>
          </p:cNvSpPr>
          <p:nvPr/>
        </p:nvSpPr>
        <p:spPr bwMode="auto">
          <a:xfrm>
            <a:off x="3995936" y="511767"/>
            <a:ext cx="439248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6863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244060"/>
              </a:solidFill>
              <a:effectLst/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6863" algn="l"/>
              </a:tabLst>
            </a:pPr>
            <a:endParaRPr lang="ru-RU" sz="1600" b="1" dirty="0" smtClean="0">
              <a:solidFill>
                <a:srgbClr val="244060"/>
              </a:solidFill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6863" algn="l"/>
              </a:tabLst>
            </a:pP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244060"/>
              </a:solidFill>
              <a:effectLst/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6863" algn="l"/>
              </a:tabLst>
            </a:pPr>
            <a:r>
              <a:rPr lang="ru-RU" sz="1600" b="1" dirty="0" smtClean="0">
                <a:solidFill>
                  <a:srgbClr val="244060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-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не подлежит похвале (красота, сила, ловкость, ум).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Pct val="100000"/>
              <a:buFontTx/>
              <a:buChar char="-"/>
              <a:tabLst>
                <a:tab pos="296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из жалости или желания понравиться.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96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НАДО ХВАЛИТЬ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4406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: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Pct val="100000"/>
              <a:buFontTx/>
              <a:buChar char="-"/>
              <a:tabLst>
                <a:tab pos="296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за поступок, за свершившееся действие.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Pct val="100000"/>
              <a:buFontTx/>
              <a:buChar char="-"/>
              <a:tabLst>
                <a:tab pos="296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начинать сотрудничать с ребёнком всегда с похвалы, одобрения.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Pct val="100000"/>
              <a:buFontTx/>
              <a:buChar char="-"/>
              <a:tabLst>
                <a:tab pos="296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очень важно похвалить ребёнка с утра, как можно раньше и на ночь тоже.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Pct val="100000"/>
              <a:buFontTx/>
              <a:buChar char="-"/>
              <a:tabLst>
                <a:tab pos="296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уметь хвалить не хваля (пример: попросить о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помощи, совет, как у взрослого</a:t>
            </a:r>
            <a:r>
              <a:rPr kumimoji="0" lang="ru-RU" sz="15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).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3" name="Picture 1" descr="C:\Users\хозяин\Desktop\scale_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5022304"/>
            <a:ext cx="1656184" cy="1656184"/>
          </a:xfrm>
          <a:prstGeom prst="rect">
            <a:avLst/>
          </a:prstGeom>
          <a:noFill/>
        </p:spPr>
      </p:pic>
      <p:sp>
        <p:nvSpPr>
          <p:cNvPr id="33794" name="Rectangle 2"/>
          <p:cNvSpPr>
            <a:spLocks noChangeArrowheads="1"/>
          </p:cNvSpPr>
          <p:nvPr/>
        </p:nvSpPr>
        <p:spPr bwMode="auto">
          <a:xfrm>
            <a:off x="611560" y="0"/>
            <a:ext cx="810039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4406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НЕ НАКАЗЫВАТЬ…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3" name="image13.jpeg" descr="https://static4.depositphotos.com/1007989/391/v/950/depositphotos_3919988-stock-illustration-child-abus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988840"/>
            <a:ext cx="2870200" cy="4679950"/>
          </a:xfrm>
          <a:prstGeom prst="rect">
            <a:avLst/>
          </a:prstGeom>
          <a:noFill/>
        </p:spPr>
      </p:pic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692525" y="556305"/>
            <a:ext cx="5271963" cy="550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1951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НЕЛЬЗЯ НАКАЗЫВАТЬ И РУГАТЬ КОГДА: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Tx/>
              <a:buFontTx/>
              <a:buChar char="•"/>
              <a:tabLst>
                <a:tab pos="371951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ребёнок болен, испытывает недомогание или оправился после болезни т.к. в это время психика ребёнка уязвима и реакция непредсказуема.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Tx/>
              <a:buFontTx/>
              <a:buChar char="•"/>
              <a:tabLst>
                <a:tab pos="371951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когда ребёнок ест, сразу после сна и перед сном.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Tx/>
              <a:buFontTx/>
              <a:buChar char="•"/>
              <a:tabLst>
                <a:tab pos="371951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во всех случаях, когда что-то не получается (пример: когда вы торопитесь, а ребёнок не может завязать шнурки).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Tx/>
              <a:buFontTx/>
              <a:buChar char="•"/>
              <a:tabLst>
                <a:tab pos="371951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после физической или душевной травмы (пример: ребёнок упал, вы ругаете за это, считая, что он виноват).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Tx/>
              <a:buFontTx/>
              <a:buChar char="•"/>
              <a:tabLst>
                <a:tab pos="371951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когда ребёнок не справился со страхом, невнимательностью, подвижностью и т.д., но очень старался.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Tx/>
              <a:buFontTx/>
              <a:buChar char="•"/>
              <a:tabLst>
                <a:tab pos="371951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когда внутренние   мотивы   его   поступка   вам   не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71951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понятны.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244060"/>
              </a:buClr>
              <a:buSzTx/>
              <a:buFontTx/>
              <a:buChar char="•"/>
              <a:tabLst>
                <a:tab pos="371951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когда вы сами не в себе.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3" name="Picture 1" descr="C:\Users\хозяин\Desktop\scale_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437112"/>
            <a:ext cx="2225626" cy="2225626"/>
          </a:xfrm>
          <a:prstGeom prst="rect">
            <a:avLst/>
          </a:prstGeom>
          <a:noFill/>
        </p:spPr>
      </p:pic>
      <p:sp>
        <p:nvSpPr>
          <p:cNvPr id="27650" name="Rectangle 2"/>
          <p:cNvSpPr>
            <a:spLocks noChangeArrowheads="1"/>
          </p:cNvSpPr>
          <p:nvPr/>
        </p:nvSpPr>
        <p:spPr bwMode="auto">
          <a:xfrm>
            <a:off x="539552" y="23763"/>
            <a:ext cx="7704856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7 ПРАВИЛ НАКАЗАНИЯ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68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*наказание не должно вредить здоровью.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49" name="image14.jpeg" descr="https://ds04.infourok.ru/uploads/ex/00c2/00150f61-d531c45e/hello_html_m3aa4463e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3281114"/>
            <a:ext cx="2762040" cy="3388246"/>
          </a:xfrm>
          <a:prstGeom prst="rect">
            <a:avLst/>
          </a:prstGeom>
          <a:noFill/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495300" y="692757"/>
            <a:ext cx="8037140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*если есть сомнения, то лучше не наказывать (пример: вы не уверены, что проступок совершил именно ваш ребёнок, или вы сомневаетесь в том что совершённое действие вообще достойно наказания, т.е. наказывать "на всякий случай" нельзя.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68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*за 1 проступок – одно наказание (нельзя припоминать старые грехи).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68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*лучше   не    наказывать,    чем    наказывать    с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968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опозданием.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68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*надо наказывать и вскоре прощать.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68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*если ребёнок считает, что вы несправедливы, то не будет эффекта, поэтому важно объяснить ребенку, за что и почему он наказан.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96888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*ребёнок не должен бояться наказания.</a:t>
            </a:r>
            <a:endParaRPr kumimoji="0" lang="ru-RU" sz="16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3" name="Picture 1" descr="C:\Users\хозяин\Desktop\scale_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8374" y="4632374"/>
            <a:ext cx="2225626" cy="2225626"/>
          </a:xfrm>
          <a:prstGeom prst="rect">
            <a:avLst/>
          </a:prstGeom>
          <a:noFill/>
        </p:spPr>
      </p:pic>
      <p:sp>
        <p:nvSpPr>
          <p:cNvPr id="2867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pSp>
        <p:nvGrpSpPr>
          <p:cNvPr id="28673" name="Group 1"/>
          <p:cNvGrpSpPr>
            <a:grpSpLocks/>
          </p:cNvGrpSpPr>
          <p:nvPr/>
        </p:nvGrpSpPr>
        <p:grpSpPr bwMode="auto">
          <a:xfrm>
            <a:off x="179512" y="3140968"/>
            <a:ext cx="2389088" cy="3503662"/>
            <a:chOff x="263" y="751"/>
            <a:chExt cx="6277" cy="8205"/>
          </a:xfrm>
        </p:grpSpPr>
        <p:pic>
          <p:nvPicPr>
            <p:cNvPr id="28676" name="Picture 4" descr="http://img0.joyreactor.cc/pics/post/%D1%80%D0%BE%D0%B4%D0%B8%D1%82%D0%B5%D0%BB%D0%B8-%D0%B4%D0%B5%D1%82%D0%B8-%D1%83%D0%B3%D0%BE%D0%BB-%D0%BB%D0%B8%D1%87%D0%BD%D0%BE%D0%B5-510316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396" y="770"/>
              <a:ext cx="5968" cy="8165"/>
            </a:xfrm>
            <a:prstGeom prst="rect">
              <a:avLst/>
            </a:prstGeom>
            <a:noFill/>
          </p:spPr>
        </p:pic>
        <p:sp>
          <p:nvSpPr>
            <p:cNvPr id="28675" name="Freeform 3"/>
            <p:cNvSpPr>
              <a:spLocks/>
            </p:cNvSpPr>
            <p:nvPr/>
          </p:nvSpPr>
          <p:spPr bwMode="auto">
            <a:xfrm>
              <a:off x="282" y="770"/>
              <a:ext cx="6237" cy="8166"/>
            </a:xfrm>
            <a:custGeom>
              <a:avLst/>
              <a:gdLst/>
              <a:ahLst/>
              <a:cxnLst>
                <a:cxn ang="0">
                  <a:pos x="6237" y="0"/>
                </a:cxn>
                <a:cxn ang="0">
                  <a:pos x="0" y="0"/>
                </a:cxn>
                <a:cxn ang="0">
                  <a:pos x="0" y="156"/>
                </a:cxn>
                <a:cxn ang="0">
                  <a:pos x="0" y="8012"/>
                </a:cxn>
                <a:cxn ang="0">
                  <a:pos x="0" y="8166"/>
                </a:cxn>
                <a:cxn ang="0">
                  <a:pos x="6237" y="8166"/>
                </a:cxn>
                <a:cxn ang="0">
                  <a:pos x="6237" y="8012"/>
                </a:cxn>
                <a:cxn ang="0">
                  <a:pos x="154" y="8012"/>
                </a:cxn>
                <a:cxn ang="0">
                  <a:pos x="154" y="156"/>
                </a:cxn>
                <a:cxn ang="0">
                  <a:pos x="6082" y="156"/>
                </a:cxn>
                <a:cxn ang="0">
                  <a:pos x="6082" y="8011"/>
                </a:cxn>
                <a:cxn ang="0">
                  <a:pos x="6237" y="8011"/>
                </a:cxn>
                <a:cxn ang="0">
                  <a:pos x="6237" y="156"/>
                </a:cxn>
                <a:cxn ang="0">
                  <a:pos x="6237" y="155"/>
                </a:cxn>
                <a:cxn ang="0">
                  <a:pos x="6237" y="0"/>
                </a:cxn>
              </a:cxnLst>
              <a:rect l="0" t="0" r="r" b="b"/>
              <a:pathLst>
                <a:path w="6237" h="8166">
                  <a:moveTo>
                    <a:pt x="6237" y="0"/>
                  </a:moveTo>
                  <a:lnTo>
                    <a:pt x="0" y="0"/>
                  </a:lnTo>
                  <a:lnTo>
                    <a:pt x="0" y="156"/>
                  </a:lnTo>
                  <a:lnTo>
                    <a:pt x="0" y="8012"/>
                  </a:lnTo>
                  <a:lnTo>
                    <a:pt x="0" y="8166"/>
                  </a:lnTo>
                  <a:lnTo>
                    <a:pt x="6237" y="8166"/>
                  </a:lnTo>
                  <a:lnTo>
                    <a:pt x="6237" y="8012"/>
                  </a:lnTo>
                  <a:lnTo>
                    <a:pt x="154" y="8012"/>
                  </a:lnTo>
                  <a:lnTo>
                    <a:pt x="154" y="156"/>
                  </a:lnTo>
                  <a:lnTo>
                    <a:pt x="6082" y="156"/>
                  </a:lnTo>
                  <a:lnTo>
                    <a:pt x="6082" y="8011"/>
                  </a:lnTo>
                  <a:lnTo>
                    <a:pt x="6237" y="8011"/>
                  </a:lnTo>
                  <a:lnTo>
                    <a:pt x="6237" y="156"/>
                  </a:lnTo>
                  <a:lnTo>
                    <a:pt x="6237" y="155"/>
                  </a:lnTo>
                  <a:lnTo>
                    <a:pt x="6237" y="0"/>
                  </a:lnTo>
                  <a:close/>
                </a:path>
              </a:pathLst>
            </a:custGeom>
            <a:solidFill>
              <a:srgbClr val="FFC000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28674" name="AutoShape 2"/>
            <p:cNvSpPr>
              <a:spLocks/>
            </p:cNvSpPr>
            <p:nvPr/>
          </p:nvSpPr>
          <p:spPr bwMode="auto">
            <a:xfrm>
              <a:off x="282" y="770"/>
              <a:ext cx="6237" cy="8165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6237" y="0"/>
                </a:cxn>
                <a:cxn ang="0">
                  <a:pos x="6237" y="8165"/>
                </a:cxn>
                <a:cxn ang="0">
                  <a:pos x="0" y="8165"/>
                </a:cxn>
                <a:cxn ang="0">
                  <a:pos x="0" y="0"/>
                </a:cxn>
                <a:cxn ang="0">
                  <a:pos x="154" y="154"/>
                </a:cxn>
                <a:cxn ang="0">
                  <a:pos x="154" y="8010"/>
                </a:cxn>
                <a:cxn ang="0">
                  <a:pos x="6082" y="8010"/>
                </a:cxn>
                <a:cxn ang="0">
                  <a:pos x="6082" y="154"/>
                </a:cxn>
                <a:cxn ang="0">
                  <a:pos x="154" y="154"/>
                </a:cxn>
              </a:cxnLst>
              <a:rect l="0" t="0" r="r" b="b"/>
              <a:pathLst>
                <a:path w="6237" h="8165">
                  <a:moveTo>
                    <a:pt x="0" y="0"/>
                  </a:moveTo>
                  <a:lnTo>
                    <a:pt x="6237" y="0"/>
                  </a:lnTo>
                  <a:lnTo>
                    <a:pt x="6237" y="8165"/>
                  </a:lnTo>
                  <a:lnTo>
                    <a:pt x="0" y="8165"/>
                  </a:lnTo>
                  <a:lnTo>
                    <a:pt x="0" y="0"/>
                  </a:lnTo>
                  <a:close/>
                  <a:moveTo>
                    <a:pt x="154" y="154"/>
                  </a:moveTo>
                  <a:lnTo>
                    <a:pt x="154" y="8010"/>
                  </a:lnTo>
                  <a:lnTo>
                    <a:pt x="6082" y="8010"/>
                  </a:lnTo>
                  <a:lnTo>
                    <a:pt x="6082" y="154"/>
                  </a:lnTo>
                  <a:lnTo>
                    <a:pt x="154" y="154"/>
                  </a:lnTo>
                  <a:close/>
                </a:path>
              </a:pathLst>
            </a:custGeom>
            <a:noFill/>
            <a:ln w="25400">
              <a:solidFill>
                <a:srgbClr val="385D89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8678" name="Rectangle 6"/>
          <p:cNvSpPr>
            <a:spLocks noChangeArrowheads="1"/>
          </p:cNvSpPr>
          <p:nvPr/>
        </p:nvSpPr>
        <p:spPr bwMode="auto">
          <a:xfrm>
            <a:off x="2699792" y="1272823"/>
            <a:ext cx="6192688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ВЫВОД: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Прежде всего взрослым нужно изменить своё обычное поведение, постараться вырваться из зависимости от капризов ребёнка. Позиция родителей должна стать более твердой.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Малыш, хоть и с опозданием, усвоит,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что «НЕЛЬЗЯ – это нельзя», а «НАДО – это надо»., что отказ от чего – то совсем не значит, что ему тут же предложат что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– то взамен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3" name="Picture 1" descr="C:\Users\хозяин\Desktop\scale_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8374" y="4632374"/>
            <a:ext cx="2225626" cy="222562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3379205" y="3244334"/>
            <a:ext cx="35693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1" name="Picture 1" descr="C:\Users\хозяин\Desktop\scale_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16216" y="4581128"/>
            <a:ext cx="2009602" cy="2009602"/>
          </a:xfrm>
          <a:prstGeom prst="rect">
            <a:avLst/>
          </a:prstGeom>
          <a:noFill/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0" y="404418"/>
            <a:ext cx="914400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ДЕТСКИЕ КАПРИЗЫ И УПРЯМСТВО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4406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« Упрямство – не что иное, как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image2.jpeg" descr="parents-get-angry-with-kid-making-mess_1308-1160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6725" y="2564904"/>
            <a:ext cx="3241179" cy="3888432"/>
          </a:xfrm>
          <a:prstGeom prst="rect">
            <a:avLst/>
          </a:prstGeom>
          <a:noFill/>
        </p:spPr>
      </p:pic>
      <p:sp>
        <p:nvSpPr>
          <p:cNvPr id="5124" name="Rectangle 4"/>
          <p:cNvSpPr>
            <a:spLocks noChangeArrowheads="1"/>
          </p:cNvSpPr>
          <p:nvPr/>
        </p:nvSpPr>
        <p:spPr bwMode="auto">
          <a:xfrm>
            <a:off x="3779911" y="764704"/>
            <a:ext cx="4968553" cy="3869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искаженное стремление к свободе»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( К.Д. Ушинский).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«Борьба с упрямством – борьба за правильное воспитание, за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правильную обстановку в жизни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ребёнка, это борьба за правильное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поведение взрослых, за право ребёнка на самостоятельность, на уважение к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нему даже тогда, когда он делает ошибки. Не ломать надо упрямство, а направлять силы ребёнка на полезные, нужные в жизни цели».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145" name="Picture 1" descr="C:\Users\хозяин\Desktop\scale_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632374"/>
            <a:ext cx="2225626" cy="2225626"/>
          </a:xfrm>
          <a:prstGeom prst="rect">
            <a:avLst/>
          </a:prstGeom>
          <a:noFill/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52352" tIns="533232" rIns="91440" bIns="177744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6146" name="image3.jpeg" descr="https://www.b17.ru/foto/article/722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67313" y="1263650"/>
            <a:ext cx="3219450" cy="4762500"/>
          </a:xfrm>
          <a:prstGeom prst="rect">
            <a:avLst/>
          </a:prstGeom>
          <a:noFill/>
        </p:spPr>
      </p:pic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251520" y="385203"/>
            <a:ext cx="5112568" cy="4047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2300" algn="l"/>
                <a:tab pos="1962150" algn="l"/>
                <a:tab pos="3187700" algn="l"/>
                <a:tab pos="4114800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ЗАКОНОМЕРНЫЙ ЭТАП?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2300" algn="l"/>
                <a:tab pos="1962150" algn="l"/>
                <a:tab pos="3187700" algn="l"/>
                <a:tab pos="411480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В настоящий момент, в среде родителей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наиболее распространенной является точка зрения, что капризы и истерики - это закономерный этап в развитии детей младшего дошкольного возраста, что таким образом они познают мир человеческих взаимоотношений, определяют границы</a:t>
            </a:r>
            <a:r>
              <a:rPr lang="ru-RU" sz="2000" dirty="0" smtClean="0"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дозволенного</a:t>
            </a:r>
            <a:r>
              <a:rPr lang="ru-RU" sz="2000" dirty="0" smtClean="0"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и недозволенного, и, в конце концов,"само пройдет".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892300" algn="l"/>
                <a:tab pos="1962150" algn="l"/>
                <a:tab pos="3187700" algn="l"/>
                <a:tab pos="411480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7169" name="Picture 1" descr="C:\Users\хозяин\Desktop\scale_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2240" y="4704382"/>
            <a:ext cx="2153618" cy="2153618"/>
          </a:xfrm>
          <a:prstGeom prst="rect">
            <a:avLst/>
          </a:prstGeom>
          <a:noFill/>
        </p:spPr>
      </p:pic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2123728" y="126258"/>
            <a:ext cx="504056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7322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ПРОТЕСТ	РЕБЕНКА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16732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0" name="image4.jpeg" descr="лю-и-выкрикивая-и-маршируя-на-протест-8526158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9592" y="4509120"/>
            <a:ext cx="5748338" cy="1970088"/>
          </a:xfrm>
          <a:prstGeom prst="rect">
            <a:avLst/>
          </a:prstGeom>
          <a:noFill/>
        </p:spPr>
      </p:pic>
      <p:sp>
        <p:nvSpPr>
          <p:cNvPr id="7172" name="Rectangle 4"/>
          <p:cNvSpPr>
            <a:spLocks noChangeArrowheads="1"/>
          </p:cNvSpPr>
          <p:nvPr/>
        </p:nvSpPr>
        <p:spPr bwMode="auto">
          <a:xfrm>
            <a:off x="467544" y="654832"/>
            <a:ext cx="8208912" cy="2985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</a:b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Протест ребенка - это не самоцель, это только способ, с помощью которого ребенок отстаивает себя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, свое право на отдельное существование. Ведь очень часто малыш, добиваясь именно того, что ему запрещали, ощущает разочарование. Поэтому очень важно разрешить ребенку все, кроме основополагающего запрета: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на действия, в результате которых может пострадать его собственное здоровье или здоровье и благополучие других людей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.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3" name="Picture 1" descr="C:\Users\хозяин\Desktop\scale_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632374"/>
            <a:ext cx="2225626" cy="2225626"/>
          </a:xfrm>
          <a:prstGeom prst="rect">
            <a:avLst/>
          </a:prstGeom>
          <a:noFill/>
        </p:spPr>
      </p:pic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2483768" y="56521"/>
            <a:ext cx="3888432" cy="1195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52352" tIns="304704" rIns="91440" bIns="177744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УПРЯМСТВО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1505" name="image5.jpeg" descr="https://ds05.infourok.ru/uploads/ex/022f/00126536-fde2d53a/hello_html_m6d2b1ac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75325" y="1817687"/>
            <a:ext cx="3368675" cy="5040313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251520" y="1018105"/>
            <a:ext cx="5472608" cy="3924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98700" algn="l"/>
                <a:tab pos="3154363" algn="l"/>
                <a:tab pos="4006850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Упрямство может стать чертой характера, если не принять меры к его преодолению. С течением времени оно порождает детскую лживость, может привести к расстройству нервной системы, неврозам, раздражительности. Если такие проявления, ещё в дошкольном	возрасте,	из реактивных состояний переходят в хронические,	то	возникает начальная стадия педагогической запущенности.</a:t>
            </a:r>
            <a:endParaRPr kumimoji="0" lang="ru-RU" sz="11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Calibri" pitchFamily="34" charset="0"/>
              <a:cs typeface="Calibri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98700" algn="l"/>
                <a:tab pos="3154363" algn="l"/>
                <a:tab pos="4006850" algn="l"/>
              </a:tabLst>
            </a:pPr>
            <a: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/>
            </a:r>
            <a:br>
              <a:rPr kumimoji="0" lang="ru-RU" sz="11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3" name="Picture 1" descr="C:\Users\хозяин\Desktop\scale_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8374" y="4632374"/>
            <a:ext cx="2225626" cy="2225626"/>
          </a:xfrm>
          <a:prstGeom prst="rect">
            <a:avLst/>
          </a:prstGeom>
          <a:noFill/>
        </p:spPr>
      </p:pic>
      <p:pic>
        <p:nvPicPr>
          <p:cNvPr id="4" name="image6.jpeg" descr="https://www.prossvet.ru/9.%20neposl.jp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75656" y="4725144"/>
            <a:ext cx="4392488" cy="1872208"/>
          </a:xfrm>
          <a:prstGeom prst="rect">
            <a:avLst/>
          </a:prstGeom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395536" y="304535"/>
            <a:ext cx="8424936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42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4406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               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КАПРИЗЫ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42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КАПРИЗЫ - это действия, которые лишены разумного основания, т.е. " Я так хочу и 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всё</a:t>
            </a: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!!!". Они вызываются слабостью ребёнка и в определённой степени тоже выступают как форма</a:t>
            </a:r>
            <a:endParaRPr kumimoji="0" lang="ru-RU" sz="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42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самозащиты.</a:t>
            </a:r>
            <a:endParaRPr kumimoji="0" lang="ru-RU" sz="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42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Проявления капризов:</a:t>
            </a:r>
            <a:endParaRPr kumimoji="0" lang="ru-RU" sz="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542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в желании продолжить начатое действие даже в тех случаях, когда ясно, что оно бессмысленно, не приносит пользы.</a:t>
            </a:r>
            <a:endParaRPr kumimoji="0" lang="ru-RU" sz="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542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в недовольстве, раздражительности, плаче.</a:t>
            </a:r>
            <a:endParaRPr kumimoji="0" lang="ru-RU" sz="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22542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в двигательном перевозбуждении.</a:t>
            </a:r>
            <a:endParaRPr kumimoji="0" lang="ru-RU" sz="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425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Развитию капризов способствует неокрепшая нервная система.</a:t>
            </a:r>
            <a:endParaRPr kumimoji="0" lang="ru-RU" sz="800" b="1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2542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3" name="Picture 1" descr="C:\Users\хозяин\Desktop\scale_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8374" y="4632374"/>
            <a:ext cx="2225626" cy="2225626"/>
          </a:xfrm>
          <a:prstGeom prst="rect">
            <a:avLst/>
          </a:prstGeom>
          <a:noFill/>
        </p:spPr>
      </p:pic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83568" y="283049"/>
            <a:ext cx="7488832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28675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24406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            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ПРИЧИНЫ КАПРИЗОВ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286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Нарушение режима дня;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286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смена обстановки;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286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обилие новых впечатлений;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286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плохое самочувствие во время болезни;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828675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переутомление ( физическая или умственная перегрузка).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828675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3" name="Picture 1" descr="C:\Users\хозяин\Desktop\scale_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4077072"/>
            <a:ext cx="2225626" cy="2225626"/>
          </a:xfrm>
          <a:prstGeom prst="rect">
            <a:avLst/>
          </a:prstGeom>
          <a:noFill/>
        </p:spPr>
      </p:pic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611560" y="268769"/>
            <a:ext cx="820891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ЧТО НЕОБХОДИМО ЗНАТЬ РОДИТЕЛЯМ О ДЕТСКОМ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4579" name="Rectangle 3"/>
          <p:cNvSpPr>
            <a:spLocks noChangeArrowheads="1"/>
          </p:cNvSpPr>
          <p:nvPr/>
        </p:nvSpPr>
        <p:spPr bwMode="auto">
          <a:xfrm>
            <a:off x="2555776" y="662828"/>
            <a:ext cx="5544616" cy="54476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1963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УПРЯМСТВЕ,</a:t>
            </a:r>
            <a:r>
              <a:rPr lang="ru-RU" sz="2800" b="1" dirty="0" smtClean="0">
                <a:solidFill>
                  <a:srgbClr val="FF0000"/>
                </a:solidFill>
                <a:latin typeface="Arial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КАПРИЗНОСТИ: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19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Период упрямства   и   капризности   начинается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19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примерно с 18 месяцев.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19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Как правило, эта фаза заканчивается к 3,5- 4 годам. Случайные приступы упрямства в более старшем возрасте – тоже вещь вполне нормальная.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19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Пик упрямства приходится на 2,5- 3 года жизни. Мальчики упрямятся сильнее, чем девочки.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619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Девочки капризничают чаще, чем мальчики.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619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В кризисный период приступы упрямства и капризности случаются у детей по 5 раз в день. У некоторых детей – до 19 раз!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619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Если дети по достижению 4 лет всё ещё продолжают часто упрямиться и капризничать, то, вероятнее всего речь идёт о «фиксированном упрямстве», истеричности, как удобных способах манипулирования ребёнком своими родителями. Чаще всего это результат соглашательского поведения родителей, поддавшихся нажиму со стороны ребёнка, нередко ради своего спокойствия.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хозяин\Desktop\1613710444_106-p-fon-dlya-titulnogo-lista-prezentatsii-1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8193" name="Picture 1" descr="C:\Users\хозяин\Desktop\scale_12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18374" y="4632374"/>
            <a:ext cx="2225626" cy="2225626"/>
          </a:xfrm>
          <a:prstGeom prst="rect">
            <a:avLst/>
          </a:prstGeom>
          <a:noFill/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-31671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Как реагировать на капризы и</a:t>
            </a: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упрямство?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677863" y="1512802"/>
            <a:ext cx="6486425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6275" algn="l"/>
                <a:tab pos="677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4406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Не предавайте большого значения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6275" algn="l"/>
                <a:tab pos="677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4406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упрямству и капризности. Примите к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6275" algn="l"/>
                <a:tab pos="677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4406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сведению приступ, но не очень волнуйтесь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6275" algn="l"/>
                <a:tab pos="677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4406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за ребёнка.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6275" algn="l"/>
                <a:tab pos="677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4406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Во время приступа оставайтесь рядом, дайте ему почувствовать, что вы его понимаете.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6275" algn="l"/>
                <a:tab pos="677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4406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Не пытайтесь в это время что-либо внушать своему ребёнку – это бесполезно. Ругань не имеет смысла, шлепки ещё сильнее его возбуждают.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6275" algn="l"/>
                <a:tab pos="677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4406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Будьте в поведении с ребёнком настойчивы, если сказали "нет", оставайтесь и дальше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6275" algn="l"/>
                <a:tab pos="677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4406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при этом мнении.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676275" algn="l"/>
                <a:tab pos="677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4406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Не сдавайтесь даже тогда, когда приступ ребёнка протекает в общественном месте.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76275" algn="l"/>
                <a:tab pos="677863" algn="l"/>
              </a:tabLst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244060"/>
                </a:solidFill>
                <a:effectLst/>
                <a:latin typeface="Arial" pitchFamily="34" charset="0"/>
                <a:ea typeface="Calibri" pitchFamily="34" charset="0"/>
                <a:cs typeface="Calibri" pitchFamily="34" charset="0"/>
              </a:rPr>
              <a:t>Чаще всего помогает только одно – взять его за руку и увести.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1074</Words>
  <Application>Microsoft Office PowerPoint</Application>
  <PresentationFormat>Экран (4:3)</PresentationFormat>
  <Paragraphs>127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хозяин</dc:creator>
  <cp:lastModifiedBy>хозяин</cp:lastModifiedBy>
  <cp:revision>9</cp:revision>
  <dcterms:created xsi:type="dcterms:W3CDTF">2023-10-25T11:17:28Z</dcterms:created>
  <dcterms:modified xsi:type="dcterms:W3CDTF">2023-10-25T12:41:40Z</dcterms:modified>
</cp:coreProperties>
</file>