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1"/>
  </p:notesMasterIdLst>
  <p:handoutMasterIdLst>
    <p:handoutMasterId r:id="rId32"/>
  </p:handoutMasterIdLst>
  <p:sldIdLst>
    <p:sldId id="372" r:id="rId3"/>
    <p:sldId id="1062" r:id="rId4"/>
    <p:sldId id="1063" r:id="rId5"/>
    <p:sldId id="454" r:id="rId6"/>
    <p:sldId id="1065" r:id="rId7"/>
    <p:sldId id="1061" r:id="rId8"/>
    <p:sldId id="273" r:id="rId9"/>
    <p:sldId id="1066" r:id="rId10"/>
    <p:sldId id="1067" r:id="rId11"/>
    <p:sldId id="1068" r:id="rId12"/>
    <p:sldId id="950" r:id="rId13"/>
    <p:sldId id="910" r:id="rId14"/>
    <p:sldId id="1069" r:id="rId15"/>
    <p:sldId id="1060" r:id="rId16"/>
    <p:sldId id="857" r:id="rId17"/>
    <p:sldId id="1044" r:id="rId18"/>
    <p:sldId id="1045" r:id="rId19"/>
    <p:sldId id="1046" r:id="rId20"/>
    <p:sldId id="1073" r:id="rId21"/>
    <p:sldId id="288" r:id="rId22"/>
    <p:sldId id="289" r:id="rId23"/>
    <p:sldId id="1054" r:id="rId24"/>
    <p:sldId id="1059" r:id="rId25"/>
    <p:sldId id="1070" r:id="rId26"/>
    <p:sldId id="1071" r:id="rId27"/>
    <p:sldId id="1072" r:id="rId28"/>
    <p:sldId id="589" r:id="rId29"/>
    <p:sldId id="350" r:id="rId30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услан Шепель" initials="РШ" lastIdx="1" clrIdx="0"/>
  <p:cmAuthor id="2" name="Руслан Шепель" initials="РШ [2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AA7A"/>
    <a:srgbClr val="005E23"/>
    <a:srgbClr val="C7C7C7"/>
    <a:srgbClr val="005E22"/>
    <a:srgbClr val="FFCCFF"/>
    <a:srgbClr val="CCFF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19" autoAdjust="0"/>
    <p:restoredTop sz="73092" autoAdjust="0"/>
  </p:normalViewPr>
  <p:slideViewPr>
    <p:cSldViewPr snapToGrid="0">
      <p:cViewPr varScale="1">
        <p:scale>
          <a:sx n="78" d="100"/>
          <a:sy n="78" d="100"/>
        </p:scale>
        <p:origin x="1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8" d="100"/>
        <a:sy n="98" d="100"/>
      </p:scale>
      <p:origin x="0" y="-17484"/>
    </p:cViewPr>
  </p:sorterViewPr>
  <p:notesViewPr>
    <p:cSldViewPr snapToGrid="0">
      <p:cViewPr varScale="1">
        <p:scale>
          <a:sx n="112" d="100"/>
          <a:sy n="112" d="100"/>
        </p:scale>
        <p:origin x="518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4C8B090-9EC7-4943-9CE7-4F0A1DE47A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AC16EC-88BA-4E8B-BC01-2AE1E2AA78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37D4D-439E-490F-BBB8-9F7F6D7FB444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8CBE3FF-E18D-4811-A03D-6CEFF2EE31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91C5057-EC8E-42A6-8136-2C3D0789C2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3BCF6-9EFD-4037-B89E-BB9189D4F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551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EE155-F8D8-456E-98BF-1F8259040928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18D3F-64C4-41FD-9852-44DB3B9A21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145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18D3F-64C4-41FD-9852-44DB3B9A210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986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теперь о норме физической активности - сколько мы должны заниматься? Если раньше норма звучала как 10 000 шагов ежедневно, то сейчас по рекомендациям ВОЗ норма физической активности для взрослых людей это 150 – 300 минут в неделю умеренной или 75 – 150 минут в неделю интенсивной нагрузки, также допускается их комбинация.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 учитывать, что силовые нагрузки выделяют как особо полезные и рекомендуют следить за тем, что такие упражнения были как минимум 2 раза в неделю. Дальше в презентации мы разберем, что относится к силовым нагрузкам.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18D3F-64C4-41FD-9852-44DB3B9A210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180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99708-9399-EEEA-59CD-732C5A136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218E060-991D-376F-0C7B-EF15CB21D4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099818A-25CB-831D-8A56-3E1D22FC82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494929-D370-430E-5F90-C784E76661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18D3F-64C4-41FD-9852-44DB3B9A210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216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Важно понимать, что не существует одного идеального или предпочтительного вида нагрузок, необходимо сочетать разные виды активности, это поможет развивать физические качества правильно и добиваться максимальной пользы для здоровья. Какие ошибки могут допускать люди: много тренируются в тренажерном зале, но не уделяют внимания гибкости. Тогда они становятся сильными, но при этом высок риск травм из-за плохой гибкости суставов. Или люди, занимающиеся бегом, могут быть очень выносливые, но качество мышц и костей может страдать, необходимо добавить силовые тренировки для укрепления опорно-двигательного аппарата.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18D3F-64C4-41FD-9852-44DB3B9A210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22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Необходимо выбирать различные виды нагрузок: это могут быть </a:t>
            </a:r>
            <a:r>
              <a:rPr lang="ru-RU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кардионагрузки</a:t>
            </a: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которые улучшают сердечно-сосудистую выносливость, например бег, ходьба, плавание, езда на велосипеде, танцы, различные игровые виды спорта.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D9ABC-FB3D-A14E-9872-D6ECA66D363D}" type="slidenum">
              <a:rPr lang="en-RU" smtClean="0"/>
              <a:t>16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404263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Следующий вид нагрузок - силовые упражнения, которые помогают укреплять опорно-двигательный аппарат, нормализуют уровень холестерина и артериального давления, улучшают инсулинорезистентность - это занятия в тренажерном зале, упражнения с эластичными резинками, гантелями, тренировки с весом собственного тела – отжимания и приседания.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D9ABC-FB3D-A14E-9872-D6ECA66D363D}" type="slidenum">
              <a:rPr lang="en-RU" smtClean="0"/>
              <a:t>17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87563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наконец, третий вид нагрузок - это нейро-моторные тренировки, которые помогают улучшить гибкость, баланс, координацию – например, йога, пилатес, ушу, занятия с фитнес мячом или специальные упражнения на неустойчивых платформах (босу).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D9ABC-FB3D-A14E-9872-D6ECA66D363D}" type="slidenum">
              <a:rPr lang="en-RU" smtClean="0"/>
              <a:t>18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387545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1243dfdf023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64" name="Google Shape;664;g1243dfdf023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1243dfdf023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72" name="Google Shape;672;g1243dfdf023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/>
              <a:t>Тренажерный зал </a:t>
            </a:r>
            <a:r>
              <a:rPr lang="ru-RU" dirty="0"/>
              <a:t>(</a:t>
            </a:r>
            <a:r>
              <a:rPr lang="ru-RU" dirty="0" err="1"/>
              <a:t>кардиооборудование</a:t>
            </a:r>
            <a:r>
              <a:rPr lang="ru-RU" dirty="0"/>
              <a:t>, силовые тренажеры, зона свободных весов, функциональная зона)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/>
              <a:t>Бассейн</a:t>
            </a:r>
            <a:r>
              <a:rPr lang="ru-RU" dirty="0"/>
              <a:t> (аквааэробика, обучение плаванию, оздоровительные программы)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/>
              <a:t>Групповые программы </a:t>
            </a:r>
            <a:r>
              <a:rPr lang="ru-RU" dirty="0"/>
              <a:t>(йога, танцы, степ, пилатес, др.)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/>
              <a:t>Единоборства</a:t>
            </a:r>
            <a:r>
              <a:rPr lang="ru-RU" dirty="0"/>
              <a:t> (бокс, </a:t>
            </a:r>
            <a:r>
              <a:rPr lang="ru-RU" dirty="0" err="1"/>
              <a:t>тайчи</a:t>
            </a:r>
            <a:r>
              <a:rPr lang="ru-RU" dirty="0"/>
              <a:t>, карате, самбо и др.)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/>
              <a:t>Специальные направления</a:t>
            </a:r>
            <a:r>
              <a:rPr lang="ru-RU" dirty="0"/>
              <a:t>: реабилитация (ЛФК), спортивный фитнес (триатлон, марафоны), тренировки на свежем воздухе (скандинавская ходьба, лыжи, бег), фитнес для беременных и др.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18D3F-64C4-41FD-9852-44DB3B9A210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568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CF981-469B-E833-735A-568D52DFE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7DAD725-6B0E-8204-16AC-3B4F8CDA57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0C63248-3E77-9DD2-B3A4-B42CEF8E32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6D032B-0744-E932-2214-305D5465D1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18D3F-64C4-41FD-9852-44DB3B9A210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420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 всем мире известно, что повышение физической активности в любом возрасте – и у взрослых и у детей – приводит к улучшению здоровья и увеличению продолжительности жизни. Особенно важно формировать привычку вести активный образ жизни с детства, в семье. Такой подход поможет вырастить более здоровое население и уменьшит риски серьезных и опасных </a:t>
            </a:r>
            <a:r>
              <a:rPr lang="ru-RU" dirty="0" err="1"/>
              <a:t>жизнеугрожающих</a:t>
            </a:r>
            <a:r>
              <a:rPr lang="ru-RU" dirty="0"/>
              <a:t> заболеваний – инфаркта миокарда, инсульта, сахарного диабета, онкологических заболеваний.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18D3F-64C4-41FD-9852-44DB3B9A210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754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75F61-6520-49C3-62AF-8B92CA19B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DF901D2-65DF-6CCC-BFF4-98B33B1555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AE5F3ED-663D-4C4F-5DC8-2D00E53EFD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C2D6F3-C0A9-C9BF-E7EF-F78CB80D74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18D3F-64C4-41FD-9852-44DB3B9A210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453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8A93E-00C3-CD3F-A303-D7B1C3E73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B450B67-CDE5-B7C6-7661-7776F53E0C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7666807-7EE9-5B90-128D-C1525108C5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2C8DBB-573A-7A42-2E7D-7CD4CC4CAA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18D3F-64C4-41FD-9852-44DB3B9A210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758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Желаем вам сделать физическую активность одним из аспектов вашего обычного образа жизни. Здоровья вам и активного образа жизни!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18D3F-64C4-41FD-9852-44DB3B9A210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178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18D3F-64C4-41FD-9852-44DB3B9A210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749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18D3F-64C4-41FD-9852-44DB3B9A210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298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Давайте начнём с определения: многие считают, что физическая активность - это только изнурительные тренировки. Но на самом деле к физической активности относятся любые движения, любая нагрузка, которая отличается от состояния покоя. То есть можно сказать, что как только ребенок встаёт и начинает двигаться - такая нагрузка уже начнёт приносить пользу для организма. Поэтому важно понимать, что физическая активность - это не только тренировки, но и любая работа по дому, прогулки, работа в саду или на даче, подвижные игры – всё это будет относиться к вариантам физической активности.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18D3F-64C4-41FD-9852-44DB3B9A210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969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4FB9C-2289-1F38-F94C-E99CF0B15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5F8EE28-3F67-ED2E-6BF6-75590AC8D9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0FD07FA-D16F-1011-F3A9-5F72DF27B6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70970C-B647-4835-2EDE-49503AC904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18D3F-64C4-41FD-9852-44DB3B9A210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976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9B9D0-8CB1-30F3-5F50-7EB76529C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6DE815A-D2CD-EC96-8CA2-714AC2A837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2ED934F-EC2D-D176-F96F-1E388A759F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6AFC15-4910-9EA6-6F32-E926DCB0D4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18D3F-64C4-41FD-9852-44DB3B9A210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724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541C2-F2C7-367A-4D85-145E95FEA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4029AFE-349F-3614-3379-8FB5D26587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A0D695A-E0A0-7887-E1D7-8325827BEE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A762F7-53B4-B689-BC58-6B69D005FF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18D3F-64C4-41FD-9852-44DB3B9A210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218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Норма физической активности для детей и подростков выглядит следующим образом: должно быть как минимум 60 минут в день физической нагрузки умеренной или высокой интенсивности. Подчеркивают в рекомендациях, что минимум три раза в неделю нагрузки должны быть более интенсивные по видам активности они могут быть аэробные и силовые (с укреплением скелетно-мышечной системы).</a:t>
            </a:r>
          </a:p>
          <a:p>
            <a:r>
              <a:rPr lang="ru-RU" dirty="0"/>
              <a:t>И, конечно, делаем акцент на уменьшение времени без движений, так как гиподинамия у детей и подростков также приводит к пагубным последствиям для здоровья.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18D3F-64C4-41FD-9852-44DB3B9A210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55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53003" y="2470974"/>
            <a:ext cx="8138997" cy="2045464"/>
          </a:xfrm>
          <a:prstGeom prst="rect">
            <a:avLst/>
          </a:prstGeom>
        </p:spPr>
        <p:txBody>
          <a:bodyPr anchor="b"/>
          <a:lstStyle>
            <a:lvl1pPr algn="l">
              <a:defRPr sz="5400" b="1">
                <a:solidFill>
                  <a:schemeClr val="accent6"/>
                </a:solidFill>
                <a:latin typeface="+mj-lt"/>
                <a:ea typeface="Source Serif Pro" panose="02040603050405020204" pitchFamily="18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53002" y="4879150"/>
            <a:ext cx="3471747" cy="70497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6"/>
                </a:solidFill>
                <a:latin typeface="+mn-lt"/>
                <a:ea typeface="Source Serif Pro" panose="02040603050405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14535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011" y="201564"/>
            <a:ext cx="9950789" cy="47947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499-5E5F-4117-9C30-AF3BAEFAD723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28A3-BFDA-4E33-927A-33AC2DF94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78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499-5E5F-4117-9C30-AF3BAEFAD723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28A3-BFDA-4E33-927A-33AC2DF94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46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227219" y="2060848"/>
            <a:ext cx="9149368" cy="2296038"/>
          </a:xfrm>
        </p:spPr>
        <p:txBody>
          <a:bodyPr anchor="ctr" anchorCtr="0">
            <a:normAutofit/>
          </a:bodyPr>
          <a:lstStyle>
            <a:lvl1pPr algn="l">
              <a:defRPr sz="4000" b="1" cap="all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ЗАГОЛОВОК РАЗДЕЛА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2095608" cy="596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72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0"/>
          <p:cNvSpPr txBox="1">
            <a:spLocks noGrp="1"/>
          </p:cNvSpPr>
          <p:nvPr>
            <p:ph type="sldNum" idx="12"/>
          </p:nvPr>
        </p:nvSpPr>
        <p:spPr>
          <a:xfrm>
            <a:off x="5974999" y="6536531"/>
            <a:ext cx="237200" cy="436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575" tIns="53575" rIns="53575" bIns="5357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  <a:defRPr sz="10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  <a:defRPr sz="10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  <a:defRPr sz="10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  <a:defRPr sz="10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  <a:defRPr sz="10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  <a:defRPr sz="10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  <a:defRPr sz="10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  <a:defRPr sz="10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  <a:defRPr sz="10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924229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3" indent="0" algn="ctr">
              <a:buNone/>
              <a:defRPr sz="2000"/>
            </a:lvl2pPr>
            <a:lvl3pPr marL="914426" indent="0" algn="ctr">
              <a:buNone/>
              <a:defRPr sz="1800"/>
            </a:lvl3pPr>
            <a:lvl4pPr marL="1371638" indent="0" algn="ctr">
              <a:buNone/>
              <a:defRPr sz="1600"/>
            </a:lvl4pPr>
            <a:lvl5pPr marL="1828851" indent="0" algn="ctr">
              <a:buNone/>
              <a:defRPr sz="1600"/>
            </a:lvl5pPr>
            <a:lvl6pPr marL="2286063" indent="0" algn="ctr">
              <a:buNone/>
              <a:defRPr sz="1600"/>
            </a:lvl6pPr>
            <a:lvl7pPr marL="2743277" indent="0" algn="ctr">
              <a:buNone/>
              <a:defRPr sz="1600"/>
            </a:lvl7pPr>
            <a:lvl8pPr marL="3200489" indent="0" algn="ctr">
              <a:buNone/>
              <a:defRPr sz="1600"/>
            </a:lvl8pPr>
            <a:lvl9pPr marL="3657702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7597-B853-4E60-ADFE-1FA52FE08566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20B5-0B64-4992-9B2A-0C412DF47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921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7597-B853-4E60-ADFE-1FA52FE08566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20B5-0B64-4992-9B2A-0C412DF47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94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1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7597-B853-4E60-ADFE-1FA52FE08566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20B5-0B64-4992-9B2A-0C412DF47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453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7597-B853-4E60-ADFE-1FA52FE08566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20B5-0B64-4992-9B2A-0C412DF47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885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3" indent="0">
              <a:buNone/>
              <a:defRPr sz="2000" b="1"/>
            </a:lvl2pPr>
            <a:lvl3pPr marL="914426" indent="0">
              <a:buNone/>
              <a:defRPr sz="1800" b="1"/>
            </a:lvl3pPr>
            <a:lvl4pPr marL="1371638" indent="0">
              <a:buNone/>
              <a:defRPr sz="1600" b="1"/>
            </a:lvl4pPr>
            <a:lvl5pPr marL="1828851" indent="0">
              <a:buNone/>
              <a:defRPr sz="1600" b="1"/>
            </a:lvl5pPr>
            <a:lvl6pPr marL="2286063" indent="0">
              <a:buNone/>
              <a:defRPr sz="1600" b="1"/>
            </a:lvl6pPr>
            <a:lvl7pPr marL="2743277" indent="0">
              <a:buNone/>
              <a:defRPr sz="1600" b="1"/>
            </a:lvl7pPr>
            <a:lvl8pPr marL="3200489" indent="0">
              <a:buNone/>
              <a:defRPr sz="1600" b="1"/>
            </a:lvl8pPr>
            <a:lvl9pPr marL="365770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3" indent="0">
              <a:buNone/>
              <a:defRPr sz="2000" b="1"/>
            </a:lvl2pPr>
            <a:lvl3pPr marL="914426" indent="0">
              <a:buNone/>
              <a:defRPr sz="1800" b="1"/>
            </a:lvl3pPr>
            <a:lvl4pPr marL="1371638" indent="0">
              <a:buNone/>
              <a:defRPr sz="1600" b="1"/>
            </a:lvl4pPr>
            <a:lvl5pPr marL="1828851" indent="0">
              <a:buNone/>
              <a:defRPr sz="1600" b="1"/>
            </a:lvl5pPr>
            <a:lvl6pPr marL="2286063" indent="0">
              <a:buNone/>
              <a:defRPr sz="1600" b="1"/>
            </a:lvl6pPr>
            <a:lvl7pPr marL="2743277" indent="0">
              <a:buNone/>
              <a:defRPr sz="1600" b="1"/>
            </a:lvl7pPr>
            <a:lvl8pPr marL="3200489" indent="0">
              <a:buNone/>
              <a:defRPr sz="1600" b="1"/>
            </a:lvl8pPr>
            <a:lvl9pPr marL="365770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7597-B853-4E60-ADFE-1FA52FE08566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20B5-0B64-4992-9B2A-0C412DF47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599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7597-B853-4E60-ADFE-1FA52FE08566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20B5-0B64-4992-9B2A-0C412DF47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918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5360" y="212871"/>
            <a:ext cx="10627284" cy="9946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chemeClr val="accent6"/>
                </a:solidFill>
                <a:latin typeface="+mj-lt"/>
                <a:ea typeface="Source Serif Pro" panose="02040603050405020204" pitchFamily="18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541757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7597-B853-4E60-ADFE-1FA52FE08566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20B5-0B64-4992-9B2A-0C412DF47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18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3" indent="0">
              <a:buNone/>
              <a:defRPr sz="1400"/>
            </a:lvl2pPr>
            <a:lvl3pPr marL="914426" indent="0">
              <a:buNone/>
              <a:defRPr sz="1200"/>
            </a:lvl3pPr>
            <a:lvl4pPr marL="1371638" indent="0">
              <a:buNone/>
              <a:defRPr sz="1000"/>
            </a:lvl4pPr>
            <a:lvl5pPr marL="1828851" indent="0">
              <a:buNone/>
              <a:defRPr sz="1000"/>
            </a:lvl5pPr>
            <a:lvl6pPr marL="2286063" indent="0">
              <a:buNone/>
              <a:defRPr sz="1000"/>
            </a:lvl6pPr>
            <a:lvl7pPr marL="2743277" indent="0">
              <a:buNone/>
              <a:defRPr sz="1000"/>
            </a:lvl7pPr>
            <a:lvl8pPr marL="3200489" indent="0">
              <a:buNone/>
              <a:defRPr sz="1000"/>
            </a:lvl8pPr>
            <a:lvl9pPr marL="3657702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7597-B853-4E60-ADFE-1FA52FE08566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20B5-0B64-4992-9B2A-0C412DF47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298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13" indent="0">
              <a:buNone/>
              <a:defRPr sz="2800"/>
            </a:lvl2pPr>
            <a:lvl3pPr marL="914426" indent="0">
              <a:buNone/>
              <a:defRPr sz="2400"/>
            </a:lvl3pPr>
            <a:lvl4pPr marL="1371638" indent="0">
              <a:buNone/>
              <a:defRPr sz="2000"/>
            </a:lvl4pPr>
            <a:lvl5pPr marL="1828851" indent="0">
              <a:buNone/>
              <a:defRPr sz="2000"/>
            </a:lvl5pPr>
            <a:lvl6pPr marL="2286063" indent="0">
              <a:buNone/>
              <a:defRPr sz="2000"/>
            </a:lvl6pPr>
            <a:lvl7pPr marL="2743277" indent="0">
              <a:buNone/>
              <a:defRPr sz="2000"/>
            </a:lvl7pPr>
            <a:lvl8pPr marL="3200489" indent="0">
              <a:buNone/>
              <a:defRPr sz="2000"/>
            </a:lvl8pPr>
            <a:lvl9pPr marL="3657702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3" indent="0">
              <a:buNone/>
              <a:defRPr sz="1400"/>
            </a:lvl2pPr>
            <a:lvl3pPr marL="914426" indent="0">
              <a:buNone/>
              <a:defRPr sz="1200"/>
            </a:lvl3pPr>
            <a:lvl4pPr marL="1371638" indent="0">
              <a:buNone/>
              <a:defRPr sz="1000"/>
            </a:lvl4pPr>
            <a:lvl5pPr marL="1828851" indent="0">
              <a:buNone/>
              <a:defRPr sz="1000"/>
            </a:lvl5pPr>
            <a:lvl6pPr marL="2286063" indent="0">
              <a:buNone/>
              <a:defRPr sz="1000"/>
            </a:lvl6pPr>
            <a:lvl7pPr marL="2743277" indent="0">
              <a:buNone/>
              <a:defRPr sz="1000"/>
            </a:lvl7pPr>
            <a:lvl8pPr marL="3200489" indent="0">
              <a:buNone/>
              <a:defRPr sz="1000"/>
            </a:lvl8pPr>
            <a:lvl9pPr marL="3657702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7597-B853-4E60-ADFE-1FA52FE08566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20B5-0B64-4992-9B2A-0C412DF47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196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7597-B853-4E60-ADFE-1FA52FE08566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20B5-0B64-4992-9B2A-0C412DF47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451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7597-B853-4E60-ADFE-1FA52FE08566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20B5-0B64-4992-9B2A-0C412DF47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893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сновной слайд 4">
  <p:cSld name="Основной слайд 4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1"/>
          <p:cNvSpPr/>
          <p:nvPr/>
        </p:nvSpPr>
        <p:spPr>
          <a:xfrm>
            <a:off x="0" y="0"/>
            <a:ext cx="1098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1"/>
          <p:cNvSpPr txBox="1">
            <a:spLocks noGrp="1"/>
          </p:cNvSpPr>
          <p:nvPr>
            <p:ph type="sldNum" idx="12"/>
          </p:nvPr>
        </p:nvSpPr>
        <p:spPr>
          <a:xfrm>
            <a:off x="341000" y="6206757"/>
            <a:ext cx="4160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uk-UA" sz="1100" b="0" i="0" u="none" strike="noStrike" kern="1200" cap="none" spc="0" normalizeH="0" baseline="0" noProof="0" smtClean="0">
                <a:ln>
                  <a:noFill/>
                </a:ln>
                <a:solidFill>
                  <a:srgbClr val="08B266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‹#›</a:t>
            </a:fld>
            <a:endParaRPr kumimoji="0" lang="uk-UA" sz="1100" b="0" i="0" u="none" strike="noStrike" kern="1200" cap="none" spc="0" normalizeH="0" baseline="0" noProof="0">
              <a:ln>
                <a:noFill/>
              </a:ln>
              <a:solidFill>
                <a:srgbClr val="08B266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" name="Google Shape;33;p21"/>
          <p:cNvSpPr txBox="1">
            <a:spLocks noGrp="1"/>
          </p:cNvSpPr>
          <p:nvPr>
            <p:ph type="sldNum" idx="2"/>
          </p:nvPr>
        </p:nvSpPr>
        <p:spPr>
          <a:xfrm>
            <a:off x="1394568" y="298323"/>
            <a:ext cx="4151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srgbClr val="08B266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Здоровый образ жизни в семье</a:t>
            </a:r>
          </a:p>
        </p:txBody>
      </p:sp>
      <p:pic>
        <p:nvPicPr>
          <p:cNvPr id="34" name="Google Shape;34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866" y="369951"/>
            <a:ext cx="837173" cy="25516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21"/>
          <p:cNvSpPr txBox="1">
            <a:spLocks noGrp="1"/>
          </p:cNvSpPr>
          <p:nvPr>
            <p:ph type="title"/>
          </p:nvPr>
        </p:nvSpPr>
        <p:spPr>
          <a:xfrm>
            <a:off x="1380636" y="853365"/>
            <a:ext cx="5592000" cy="13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3200"/>
              <a:buFont typeface="Cormorant Light"/>
              <a:buNone/>
              <a:defRPr sz="4300">
                <a:solidFill>
                  <a:srgbClr val="1D1B1C"/>
                </a:solidFill>
                <a:latin typeface="Cormorant Light"/>
                <a:ea typeface="Cormorant Light"/>
                <a:cs typeface="Cormorant Light"/>
                <a:sym typeface="Cormorant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Cormorant Light"/>
              <a:buNone/>
              <a:defRPr>
                <a:latin typeface="Cormorant Light"/>
                <a:ea typeface="Cormorant Light"/>
                <a:cs typeface="Cormorant Light"/>
                <a:sym typeface="Cormorant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Cormorant Light"/>
              <a:buNone/>
              <a:defRPr>
                <a:latin typeface="Cormorant Light"/>
                <a:ea typeface="Cormorant Light"/>
                <a:cs typeface="Cormorant Light"/>
                <a:sym typeface="Cormorant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Cormorant Light"/>
              <a:buNone/>
              <a:defRPr>
                <a:latin typeface="Cormorant Light"/>
                <a:ea typeface="Cormorant Light"/>
                <a:cs typeface="Cormorant Light"/>
                <a:sym typeface="Cormorant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Cormorant Light"/>
              <a:buNone/>
              <a:defRPr>
                <a:latin typeface="Cormorant Light"/>
                <a:ea typeface="Cormorant Light"/>
                <a:cs typeface="Cormorant Light"/>
                <a:sym typeface="Cormorant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Cormorant Light"/>
              <a:buNone/>
              <a:defRPr>
                <a:latin typeface="Cormorant Light"/>
                <a:ea typeface="Cormorant Light"/>
                <a:cs typeface="Cormorant Light"/>
                <a:sym typeface="Cormorant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Cormorant Light"/>
              <a:buNone/>
              <a:defRPr>
                <a:latin typeface="Cormorant Light"/>
                <a:ea typeface="Cormorant Light"/>
                <a:cs typeface="Cormorant Light"/>
                <a:sym typeface="Cormorant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Cormorant Light"/>
              <a:buNone/>
              <a:defRPr>
                <a:latin typeface="Cormorant Light"/>
                <a:ea typeface="Cormorant Light"/>
                <a:cs typeface="Cormorant Light"/>
                <a:sym typeface="Cormorant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Cormorant Light"/>
              <a:buNone/>
              <a:defRPr>
                <a:latin typeface="Cormorant Light"/>
                <a:ea typeface="Cormorant Light"/>
                <a:cs typeface="Cormorant Light"/>
                <a:sym typeface="Cormorant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3757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Спикер шаблон 2">
  <p:cSld name="Спикер шаблон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0"/>
          <p:cNvSpPr/>
          <p:nvPr/>
        </p:nvSpPr>
        <p:spPr>
          <a:xfrm>
            <a:off x="0" y="0"/>
            <a:ext cx="1098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0"/>
          <p:cNvSpPr txBox="1">
            <a:spLocks noGrp="1"/>
          </p:cNvSpPr>
          <p:nvPr>
            <p:ph type="sldNum" idx="12"/>
          </p:nvPr>
        </p:nvSpPr>
        <p:spPr>
          <a:xfrm>
            <a:off x="341000" y="6206757"/>
            <a:ext cx="4160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7" name="Google Shape;17;p20"/>
          <p:cNvSpPr txBox="1">
            <a:spLocks noGrp="1"/>
          </p:cNvSpPr>
          <p:nvPr>
            <p:ph type="sldNum" idx="2"/>
          </p:nvPr>
        </p:nvSpPr>
        <p:spPr>
          <a:xfrm>
            <a:off x="1394568" y="298323"/>
            <a:ext cx="4151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8B2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/>
              <a:t>Здоровый образ жизни в семье</a:t>
            </a:r>
          </a:p>
        </p:txBody>
      </p:sp>
      <p:pic>
        <p:nvPicPr>
          <p:cNvPr id="18" name="Google Shape;1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866" y="369951"/>
            <a:ext cx="837173" cy="25516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0"/>
          <p:cNvSpPr txBox="1">
            <a:spLocks noGrp="1"/>
          </p:cNvSpPr>
          <p:nvPr>
            <p:ph type="title"/>
          </p:nvPr>
        </p:nvSpPr>
        <p:spPr>
          <a:xfrm>
            <a:off x="1380636" y="1555019"/>
            <a:ext cx="4274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3300"/>
              <a:buFont typeface="Cormorant"/>
              <a:buNone/>
              <a:defRPr sz="4400">
                <a:solidFill>
                  <a:srgbClr val="1D1B1C"/>
                </a:solidFill>
                <a:latin typeface="Cormorant"/>
                <a:ea typeface="Cormorant"/>
                <a:cs typeface="Cormorant"/>
                <a:sym typeface="Cormoran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None/>
              <a:defRPr sz="4400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None/>
              <a:defRPr sz="4400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None/>
              <a:defRPr sz="4400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None/>
              <a:defRPr sz="4400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None/>
              <a:defRPr sz="4400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None/>
              <a:defRPr sz="4400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None/>
              <a:defRPr sz="4400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None/>
              <a:defRPr sz="4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ubTitle" idx="1"/>
          </p:nvPr>
        </p:nvSpPr>
        <p:spPr>
          <a:xfrm>
            <a:off x="1380633" y="5478167"/>
            <a:ext cx="3075600" cy="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Light"/>
              <a:buNone/>
              <a:defRPr sz="17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Light"/>
              <a:buNone/>
              <a:defRPr sz="17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Light"/>
              <a:buNone/>
              <a:defRPr sz="17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Light"/>
              <a:buNone/>
              <a:defRPr sz="17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Light"/>
              <a:buNone/>
              <a:defRPr sz="17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Light"/>
              <a:buNone/>
              <a:defRPr sz="17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Light"/>
              <a:buNone/>
              <a:defRPr sz="17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Light"/>
              <a:buNone/>
              <a:defRPr sz="17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 Light"/>
              <a:buNone/>
              <a:defRPr sz="17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subTitle" idx="3"/>
          </p:nvPr>
        </p:nvSpPr>
        <p:spPr>
          <a:xfrm>
            <a:off x="1380633" y="3321767"/>
            <a:ext cx="2116400" cy="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B669"/>
              </a:buClr>
              <a:buSzPts val="1200"/>
              <a:buFont typeface="Roboto Light"/>
              <a:buNone/>
              <a:defRPr sz="1600" b="0" i="0" u="none" strike="noStrike" cap="none">
                <a:solidFill>
                  <a:srgbClr val="0EB66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B669"/>
              </a:buClr>
              <a:buSzPts val="1400"/>
              <a:buFont typeface="Roboto Light"/>
              <a:buNone/>
              <a:defRPr sz="1900" b="0" i="0" u="none" strike="noStrike" cap="none">
                <a:solidFill>
                  <a:srgbClr val="0EB669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B669"/>
              </a:buClr>
              <a:buSzPts val="1400"/>
              <a:buFont typeface="Roboto Light"/>
              <a:buNone/>
              <a:defRPr sz="1900" b="0" i="0" u="none" strike="noStrike" cap="none">
                <a:solidFill>
                  <a:srgbClr val="0EB669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B669"/>
              </a:buClr>
              <a:buSzPts val="1400"/>
              <a:buFont typeface="Roboto Light"/>
              <a:buNone/>
              <a:defRPr sz="1900" b="0" i="0" u="none" strike="noStrike" cap="none">
                <a:solidFill>
                  <a:srgbClr val="0EB669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B669"/>
              </a:buClr>
              <a:buSzPts val="1400"/>
              <a:buFont typeface="Roboto Light"/>
              <a:buNone/>
              <a:defRPr sz="1900" b="0" i="0" u="none" strike="noStrike" cap="none">
                <a:solidFill>
                  <a:srgbClr val="0EB669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B669"/>
              </a:buClr>
              <a:buSzPts val="1400"/>
              <a:buFont typeface="Roboto Light"/>
              <a:buNone/>
              <a:defRPr sz="1900" b="0" i="0" u="none" strike="noStrike" cap="none">
                <a:solidFill>
                  <a:srgbClr val="0EB669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B669"/>
              </a:buClr>
              <a:buSzPts val="1400"/>
              <a:buFont typeface="Roboto Light"/>
              <a:buNone/>
              <a:defRPr sz="1900" b="0" i="0" u="none" strike="noStrike" cap="none">
                <a:solidFill>
                  <a:srgbClr val="0EB669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B669"/>
              </a:buClr>
              <a:buSzPts val="1400"/>
              <a:buFont typeface="Roboto Light"/>
              <a:buNone/>
              <a:defRPr sz="1900" b="0" i="0" u="none" strike="noStrike" cap="none">
                <a:solidFill>
                  <a:srgbClr val="0EB669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B669"/>
              </a:buClr>
              <a:buSzPts val="1400"/>
              <a:buFont typeface="Roboto Light"/>
              <a:buNone/>
              <a:defRPr sz="1900" b="0" i="0" u="none" strike="noStrike" cap="none">
                <a:solidFill>
                  <a:srgbClr val="0EB669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682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227219" y="2060848"/>
            <a:ext cx="9149368" cy="2296038"/>
          </a:xfrm>
        </p:spPr>
        <p:txBody>
          <a:bodyPr anchor="ctr" anchorCtr="0">
            <a:normAutofit/>
          </a:bodyPr>
          <a:lstStyle>
            <a:lvl1pPr algn="l">
              <a:defRPr sz="4000" b="1" cap="all" baseline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ЗАГОЛОВОК РАЗДЕЛА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2095608" cy="596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415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499-5E5F-4117-9C30-AF3BAEFAD723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28A3-BFDA-4E33-927A-33AC2DF94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593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7553" y="0"/>
            <a:ext cx="10515600" cy="9851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accent6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499-5E5F-4117-9C30-AF3BAEFAD723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28A3-BFDA-4E33-927A-33AC2DF94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155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870" y="136525"/>
            <a:ext cx="9840695" cy="8239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accent6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499-5E5F-4117-9C30-AF3BAEFAD723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28A3-BFDA-4E33-927A-33AC2DF94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25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D0C0087-BCB6-48C6-B9F8-D135D6B4B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420" y="212870"/>
            <a:ext cx="10529562" cy="102261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chemeClr val="accent6"/>
                </a:solidFill>
                <a:latin typeface="+mj-lt"/>
                <a:ea typeface="Source Serif Pro" panose="02040603050405020204" pitchFamily="18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77136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499-5E5F-4117-9C30-AF3BAEFAD723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28A3-BFDA-4E33-927A-33AC2DF94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291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499-5E5F-4117-9C30-AF3BAEFAD723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28A3-BFDA-4E33-927A-33AC2DF94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803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499-5E5F-4117-9C30-AF3BAEFAD723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F28A3-BFDA-4E33-927A-33AC2DF94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63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011" y="201564"/>
            <a:ext cx="9950789" cy="479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74499-5E5F-4117-9C30-AF3BAEFAD723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F28A3-BFDA-4E33-927A-33AC2DF94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98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EF2D7597-B853-4E60-ADFE-1FA52FE08566}" type="datetimeFigureOut">
              <a:rPr lang="ru-RU" smtClean="0"/>
              <a:pPr/>
              <a:t>09.12.2025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02EF20B5-0B64-4992-9B2A-0C412DF473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1341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l" defTabSz="914426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6" indent="-228606" algn="l" defTabSz="9144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685819" indent="-228606" algn="l" defTabSz="9144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1143032" indent="-228606" algn="l" defTabSz="9144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600245" indent="-228606" algn="l" defTabSz="9144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2057457" indent="-228606" algn="l" defTabSz="9144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71" indent="-228606" algn="l" defTabSz="9144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83" indent="-228606" algn="l" defTabSz="9144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96" indent="-228606" algn="l" defTabSz="9144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08" indent="-228606" algn="l" defTabSz="9144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3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6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8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1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63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77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9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02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137A0-6273-482B-94AC-ED11DDFD93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400" dirty="0"/>
              <a:t>Жизнь в движении: </a:t>
            </a:r>
            <a:br>
              <a:rPr lang="ru-RU" sz="4400" dirty="0"/>
            </a:br>
            <a:r>
              <a:rPr lang="ru-RU" sz="4400" dirty="0"/>
              <a:t>рекомендации по активному образу жизни для дошкольников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816848-FCED-4C3F-A987-53C5F97BB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3002" y="5090160"/>
            <a:ext cx="7366838" cy="1148080"/>
          </a:xfrm>
        </p:spPr>
        <p:txBody>
          <a:bodyPr>
            <a:normAutofit/>
          </a:bodyPr>
          <a:lstStyle/>
          <a:p>
            <a:r>
              <a:rPr lang="ru-RU" dirty="0"/>
              <a:t>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BBA18A-1ECC-470A-AB93-6AABBFA4C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104" y="4445318"/>
            <a:ext cx="8692896" cy="36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12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3D449-2F82-87E2-62DE-F7808B7F4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88DD98-F053-5318-422F-5475EDA72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840" y="224795"/>
            <a:ext cx="8897498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Рекомендации для детей от 3 до 4 лет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BE1BE8-06D0-88C2-E932-7A587CAB5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778" y="796295"/>
            <a:ext cx="9444444" cy="583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25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7840" y="224795"/>
            <a:ext cx="9509760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Рекомендации для детей от 5 до 17 лет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4970" y="1872890"/>
            <a:ext cx="6731305" cy="3700713"/>
          </a:xfrm>
        </p:spPr>
        <p:txBody>
          <a:bodyPr>
            <a:normAutofit lnSpcReduction="10000"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Необходимо заниматься: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4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умеренной или интенсивной ФА, в основном с аэробной нагрузкой, </a:t>
            </a:r>
            <a:r>
              <a:rPr lang="ru-RU" altLang="ru-RU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не менее 60 минут в день,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4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интенсивной ФА с аэробной нагрузкой и укреплением скелетно-мышечной системы </a:t>
            </a:r>
            <a:r>
              <a:rPr lang="ru-RU" altLang="ru-RU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не реже 3 раз в неделю,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4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следует </a:t>
            </a:r>
            <a:r>
              <a:rPr lang="ru-RU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сокращать продолжительность малоподвижных </a:t>
            </a:r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периодов, особенно время досуга у экрана телевизора, компьютера или другого устройства</a:t>
            </a:r>
            <a:endParaRPr lang="ru-RU" altLang="ru-RU" sz="24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FCAD75-0D31-27E9-3EE4-8ED48C5E3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9" y="1213385"/>
            <a:ext cx="2800494" cy="22670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345979-F727-45B2-5475-1611424FB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922" y="2928800"/>
            <a:ext cx="2883048" cy="23813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1B39AFA-AA14-D938-9531-DD1139551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1" y="5137603"/>
            <a:ext cx="2883048" cy="14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81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0168" y="590797"/>
            <a:ext cx="6190472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Норма физической активности для взрослых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9751" y="2352139"/>
            <a:ext cx="6731305" cy="3700713"/>
          </a:xfrm>
        </p:spPr>
        <p:txBody>
          <a:bodyPr>
            <a:normAutofit lnSpcReduction="10000"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Взрослым людям необходимо заниматься: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4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или</a:t>
            </a:r>
            <a:r>
              <a:rPr lang="ru-RU" altLang="ru-RU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аэробной</a:t>
            </a:r>
            <a:r>
              <a:rPr lang="ru-RU" altLang="ru-RU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 умеренной ФА - </a:t>
            </a:r>
            <a:r>
              <a:rPr lang="ru-RU" alt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150-300 мин в неделю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4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или </a:t>
            </a:r>
            <a:r>
              <a:rPr lang="ru-RU" altLang="ru-RU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интенсивной ФА - </a:t>
            </a:r>
            <a:r>
              <a:rPr lang="ru-RU" alt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75-150 мин в неделю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4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или их комбинацией.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4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Для дополнительной пользы для здоровья должны быть </a:t>
            </a:r>
            <a:r>
              <a:rPr lang="ru-RU" altLang="ru-RU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минимум 2 раза в неделю силовые нагрузки </a:t>
            </a:r>
            <a:r>
              <a:rPr lang="ru-RU" alt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умеренной интенсивности.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C757B9-4EE0-7CB6-6991-3CB1B3036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7" y="253472"/>
            <a:ext cx="3271691" cy="45624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1AB871-621D-4896-9AEA-996CC45E5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941" y="4202496"/>
            <a:ext cx="2865368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22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171B6-E2D9-53BC-77DE-8CEB09EE1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115301-EAC7-9BEC-F438-39E45D242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424" y="188640"/>
            <a:ext cx="10009112" cy="82827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000" dirty="0"/>
              <a:t>Комментарии к рекомендациям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C10074-F8A4-8CAE-2CF9-6D4AEC062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433874"/>
            <a:ext cx="7852712" cy="435133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/>
              <a:t>сводные рекомендации не содержат информацию о каждом конкретном часе в 24-часовом цикле ребенка;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физическая активность у детей раннего возраста в основном осуществляется в форме активных игр;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тихая игра (игра, которая не является энергичной и поэтому не подпадает под определение физической активности и может осуществляться в малоподвижном состоянии) имеет важное значение для развития и может принимать различные формы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достаточный объем сна важен для дальнейшего развития детей в раннем детстве.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05280B-4BA5-B74E-7A49-FC804F364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871" y="2128700"/>
            <a:ext cx="3977121" cy="296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60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altLang="ru-RU" dirty="0"/>
              <a:t>ОБЩАЯ Классификация и виды нагрузок</a:t>
            </a:r>
          </a:p>
        </p:txBody>
      </p:sp>
    </p:spTree>
    <p:extLst>
      <p:ext uri="{BB962C8B-B14F-4D97-AF65-F5344CB8AC3E}">
        <p14:creationId xmlns:p14="http://schemas.microsoft.com/office/powerpoint/2010/main" val="198516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5760" y="116632"/>
            <a:ext cx="8420240" cy="1419162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Существует три варианта или вида физической активности</a:t>
            </a:r>
          </a:p>
        </p:txBody>
      </p:sp>
      <p:pic>
        <p:nvPicPr>
          <p:cNvPr id="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1424982"/>
            <a:ext cx="2623299" cy="14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45CDEC-DB8E-651E-D0A4-B3821B3BA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885" y="1304451"/>
            <a:ext cx="2651990" cy="16704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10D2CC-72F1-F922-E42E-0F35261D7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738" y="1241425"/>
            <a:ext cx="2560542" cy="1719221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C5D2FEE-D367-8626-A766-691B67C31194}"/>
              </a:ext>
            </a:extLst>
          </p:cNvPr>
          <p:cNvSpPr txBox="1">
            <a:spLocks/>
          </p:cNvSpPr>
          <p:nvPr/>
        </p:nvSpPr>
        <p:spPr bwMode="auto">
          <a:xfrm>
            <a:off x="792480" y="3046580"/>
            <a:ext cx="2575560" cy="111902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2600" dirty="0">
                <a:solidFill>
                  <a:prstClr val="white"/>
                </a:solidFill>
                <a:latin typeface="Calibri Light" panose="020F0302020204030204" pitchFamily="34" charset="0"/>
              </a:rPr>
              <a:t>аэробные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2600" dirty="0">
                <a:solidFill>
                  <a:prstClr val="white"/>
                </a:solidFill>
                <a:latin typeface="Calibri Light" panose="020F0302020204030204" pitchFamily="34" charset="0"/>
              </a:rPr>
              <a:t>(</a:t>
            </a:r>
            <a:r>
              <a:rPr kumimoji="0" lang="ru-RU" altLang="ru-RU" sz="2600" dirty="0" err="1">
                <a:solidFill>
                  <a:prstClr val="white"/>
                </a:solidFill>
                <a:latin typeface="Calibri Light" panose="020F0302020204030204" pitchFamily="34" charset="0"/>
              </a:rPr>
              <a:t>кардио</a:t>
            </a:r>
            <a:r>
              <a:rPr kumimoji="0" lang="ru-RU" altLang="ru-RU" sz="2600" dirty="0">
                <a:solidFill>
                  <a:prstClr val="white"/>
                </a:solidFill>
                <a:latin typeface="Calibri Light" panose="020F0302020204030204" pitchFamily="34" charset="0"/>
              </a:rPr>
              <a:t>) нагрузки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156A880-FFFB-B897-9E9C-7417D17F788E}"/>
              </a:ext>
            </a:extLst>
          </p:cNvPr>
          <p:cNvSpPr txBox="1">
            <a:spLocks/>
          </p:cNvSpPr>
          <p:nvPr/>
        </p:nvSpPr>
        <p:spPr bwMode="auto">
          <a:xfrm>
            <a:off x="4596315" y="3046580"/>
            <a:ext cx="2575560" cy="111902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2600" dirty="0">
                <a:solidFill>
                  <a:prstClr val="white"/>
                </a:solidFill>
                <a:latin typeface="Calibri Light" panose="020F0302020204030204" pitchFamily="34" charset="0"/>
              </a:rPr>
              <a:t>анаэробные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2600" dirty="0">
                <a:solidFill>
                  <a:prstClr val="white"/>
                </a:solidFill>
                <a:latin typeface="Calibri Light" panose="020F0302020204030204" pitchFamily="34" charset="0"/>
              </a:rPr>
              <a:t>(силовые) нагрузки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BB9B1CFA-D8CA-A160-4D49-8FD8DEE5248D}"/>
              </a:ext>
            </a:extLst>
          </p:cNvPr>
          <p:cNvSpPr txBox="1">
            <a:spLocks/>
          </p:cNvSpPr>
          <p:nvPr/>
        </p:nvSpPr>
        <p:spPr bwMode="auto">
          <a:xfrm>
            <a:off x="8338738" y="3046579"/>
            <a:ext cx="2575560" cy="11190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2600" dirty="0">
                <a:solidFill>
                  <a:prstClr val="white"/>
                </a:solidFill>
                <a:latin typeface="Calibri Light" panose="020F0302020204030204" pitchFamily="34" charset="0"/>
              </a:rPr>
              <a:t>нейро-моторные  нагрузки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2600" dirty="0">
                <a:solidFill>
                  <a:prstClr val="white"/>
                </a:solidFill>
                <a:latin typeface="Calibri Light" panose="020F0302020204030204" pitchFamily="34" charset="0"/>
              </a:rPr>
              <a:t>(гибкость)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155F777C-5AFD-1AB3-028E-4AD007385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57941"/>
            <a:ext cx="10515600" cy="1119021"/>
          </a:xfrm>
        </p:spPr>
        <p:txBody>
          <a:bodyPr>
            <a:normAutofit/>
          </a:bodyPr>
          <a:lstStyle/>
          <a:p>
            <a:pPr mar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dirty="0">
                <a:solidFill>
                  <a:prstClr val="black"/>
                </a:solidFill>
              </a:rPr>
              <a:t>Для здоровья и активного образа жизни нужно сочетать разные виды физической активности!	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3117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3909" y="434396"/>
            <a:ext cx="6164182" cy="8305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/>
              <a:t>Аэробные (</a:t>
            </a:r>
            <a:r>
              <a:rPr lang="ru-RU" sz="3600" dirty="0" err="1"/>
              <a:t>кардио</a:t>
            </a:r>
            <a:r>
              <a:rPr lang="ru-RU" sz="3600" dirty="0"/>
              <a:t>) нагрузки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F82C7F5-703E-1F3B-C981-DDCD502DC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3225" y="2366849"/>
            <a:ext cx="7054774" cy="3159752"/>
          </a:xfrm>
        </p:spPr>
        <p:txBody>
          <a:bodyPr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Продолжительная ритмическая активность</a:t>
            </a:r>
            <a:r>
              <a:rPr lang="ru-RU" alt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, вовлекающая большие группы мышц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4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Примеры</a:t>
            </a:r>
            <a:r>
              <a:rPr lang="ru-RU" alt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: прогулки, езда на велосипеде, танцы, плавание, подвижные игры, скандинавская ходьба и др.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Эффекты</a:t>
            </a:r>
            <a:r>
              <a:rPr lang="ru-RU" alt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: повышение сердечно-сосудистой выносливости, доказанный эффект на прогноз кардиологических заболеваний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CE636C-3509-AE53-7D4C-A8A8B1188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760" y="2858722"/>
            <a:ext cx="3237590" cy="21613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48A869-DEB8-534A-B545-6AD22BA3F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1" y="1283612"/>
            <a:ext cx="2929874" cy="19536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7C1855-8DEE-34D4-EB04-FAD77D273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1" y="4922199"/>
            <a:ext cx="3703841" cy="173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37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8400" y="367326"/>
            <a:ext cx="6175199" cy="8305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/>
              <a:t>Силовые</a:t>
            </a:r>
            <a:r>
              <a:rPr lang="en-US" sz="3600" dirty="0"/>
              <a:t> </a:t>
            </a:r>
            <a:r>
              <a:rPr lang="ru-RU" sz="3600" dirty="0"/>
              <a:t>(анаэробные) нагрузки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F82C7F5-703E-1F3B-C981-DDCD502DC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099" y="1753770"/>
            <a:ext cx="7079561" cy="4351338"/>
          </a:xfrm>
        </p:spPr>
        <p:txBody>
          <a:bodyPr>
            <a:normAutofit fontScale="92500"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600" b="1" dirty="0">
                <a:solidFill>
                  <a:prstClr val="black"/>
                </a:solidFill>
                <a:latin typeface="Arial Narrow" panose="020B0606020202030204" pitchFamily="34" charset="0"/>
              </a:rPr>
              <a:t>Ориентированы на основные группы мышц</a:t>
            </a:r>
            <a:r>
              <a:rPr lang="ru-RU" altLang="ru-RU" sz="2600" dirty="0">
                <a:solidFill>
                  <a:prstClr val="black"/>
                </a:solidFill>
                <a:latin typeface="Arial Narrow" panose="020B0606020202030204" pitchFamily="34" charset="0"/>
              </a:rPr>
              <a:t>, в том числе движения через полный диапазон движения суставов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6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600" b="1" dirty="0">
                <a:solidFill>
                  <a:prstClr val="black"/>
                </a:solidFill>
                <a:latin typeface="Arial Narrow" panose="020B0606020202030204" pitchFamily="34" charset="0"/>
              </a:rPr>
              <a:t>Примеры</a:t>
            </a:r>
            <a:r>
              <a:rPr lang="ru-RU" altLang="ru-RU" sz="2600" dirty="0">
                <a:solidFill>
                  <a:prstClr val="black"/>
                </a:solidFill>
                <a:latin typeface="Arial Narrow" panose="020B0606020202030204" pitchFamily="34" charset="0"/>
              </a:rPr>
              <a:t>: тренировка в тренажёрном зале, упражнения с дополнительным весом или отягощением (гантели, гири), с сопротивлением (эластичные ленты)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6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6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600" b="1" dirty="0">
                <a:solidFill>
                  <a:prstClr val="black"/>
                </a:solidFill>
                <a:latin typeface="Arial Narrow" panose="020B0606020202030204" pitchFamily="34" charset="0"/>
              </a:rPr>
              <a:t>Эффекты</a:t>
            </a:r>
            <a:r>
              <a:rPr lang="ru-RU" altLang="ru-RU" sz="2600" dirty="0">
                <a:solidFill>
                  <a:prstClr val="black"/>
                </a:solidFill>
                <a:latin typeface="Arial Narrow" panose="020B0606020202030204" pitchFamily="34" charset="0"/>
              </a:rPr>
              <a:t>: укрепление костной ткани, увеличение мышечной массы, силы, уменьшение уровня липидов и АД, повышение чувствительности к инсулину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D7C6A3-86ED-1404-8D46-0237657E3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1" y="1173766"/>
            <a:ext cx="2651990" cy="16704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18C43D-E077-A227-5319-84B67D0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4825388"/>
            <a:ext cx="2828013" cy="18876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6061B3-60A9-81EC-1710-FD88BB36D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188" y="2740103"/>
            <a:ext cx="3329172" cy="222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14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5759" y="343250"/>
            <a:ext cx="9022715" cy="830516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Нейро-моторные нагрузки (гибкость)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F82C7F5-703E-1F3B-C981-DDCD502DC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2164" y="1870927"/>
            <a:ext cx="6691215" cy="4351338"/>
          </a:xfrm>
        </p:spPr>
        <p:txBody>
          <a:bodyPr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Направлены на улучшение баланса и двигательных навыков </a:t>
            </a:r>
            <a:r>
              <a:rPr lang="ru-RU" alt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(равновесие, ловкость, координация и походка)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4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Примеры</a:t>
            </a:r>
            <a:r>
              <a:rPr lang="ru-RU" alt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: йога, пилатес, </a:t>
            </a:r>
            <a:r>
              <a:rPr lang="ru-RU" altLang="ru-RU" sz="2400" dirty="0" err="1">
                <a:solidFill>
                  <a:prstClr val="black"/>
                </a:solidFill>
                <a:latin typeface="Arial Narrow" panose="020B0606020202030204" pitchFamily="34" charset="0"/>
              </a:rPr>
              <a:t>стрейчинг</a:t>
            </a:r>
            <a:r>
              <a:rPr lang="ru-RU" alt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, тай-</a:t>
            </a:r>
            <a:r>
              <a:rPr lang="ru-RU" altLang="ru-RU" sz="2400" dirty="0" err="1">
                <a:solidFill>
                  <a:prstClr val="black"/>
                </a:solidFill>
                <a:latin typeface="Arial Narrow" panose="020B0606020202030204" pitchFamily="34" charset="0"/>
              </a:rPr>
              <a:t>чи</a:t>
            </a:r>
            <a:r>
              <a:rPr lang="ru-RU" alt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, ушу, упражнения на неустойчивых поверхностях (босу, </a:t>
            </a:r>
            <a:r>
              <a:rPr lang="ru-RU" altLang="ru-RU" sz="2400" dirty="0" err="1">
                <a:solidFill>
                  <a:prstClr val="black"/>
                </a:solidFill>
                <a:latin typeface="Arial Narrow" panose="020B0606020202030204" pitchFamily="34" charset="0"/>
              </a:rPr>
              <a:t>фитбол</a:t>
            </a:r>
            <a:r>
              <a:rPr lang="ru-RU" alt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 и др.)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4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Эффекты</a:t>
            </a:r>
            <a:r>
              <a:rPr lang="ru-RU" alt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: снижение риска падений, укрепление опорно-двигательного аппарата, часто проводятся с использованием вспомогательного оборудования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9B6EE2-59BE-35E1-3C04-4D7518A7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21" y="1533434"/>
            <a:ext cx="2560542" cy="17192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DAAC8E-34EA-DEAA-C698-CCBF6FD41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21" y="4977488"/>
            <a:ext cx="2560542" cy="17568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1AB31C-1494-383A-8C2D-4BC8FD503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5842" y="3140849"/>
            <a:ext cx="3155606" cy="210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43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B594F-BF35-5DA9-F687-6DDEFCB5B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B857B1-DC95-3585-70F4-55972B418C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altLang="ru-RU" dirty="0"/>
              <a:t>ПРАКТИЧЕСКИЕ рекомендации по физической активности для детей</a:t>
            </a:r>
          </a:p>
        </p:txBody>
      </p:sp>
    </p:spTree>
    <p:extLst>
      <p:ext uri="{BB962C8B-B14F-4D97-AF65-F5344CB8AC3E}">
        <p14:creationId xmlns:p14="http://schemas.microsoft.com/office/powerpoint/2010/main" val="3388259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altLang="ru-RU" dirty="0"/>
              <a:t>Проблема низкой физической активности</a:t>
            </a:r>
          </a:p>
        </p:txBody>
      </p:sp>
    </p:spTree>
    <p:extLst>
      <p:ext uri="{BB962C8B-B14F-4D97-AF65-F5344CB8AC3E}">
        <p14:creationId xmlns:p14="http://schemas.microsoft.com/office/powerpoint/2010/main" val="402123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04"/>
          <p:cNvSpPr txBox="1"/>
          <p:nvPr/>
        </p:nvSpPr>
        <p:spPr>
          <a:xfrm>
            <a:off x="213567" y="1293221"/>
            <a:ext cx="7911530" cy="502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609585" indent="-423323">
              <a:lnSpc>
                <a:spcPct val="115000"/>
              </a:lnSpc>
              <a:spcBef>
                <a:spcPts val="667"/>
              </a:spcBef>
              <a:buClr>
                <a:srgbClr val="30A063"/>
              </a:buClr>
              <a:buSzPts val="1400"/>
              <a:buFont typeface="Raleway"/>
              <a:buChar char="●"/>
            </a:pPr>
            <a:r>
              <a:rPr lang="ru" sz="2400" dirty="0">
                <a:solidFill>
                  <a:srgbClr val="000000"/>
                </a:solidFill>
                <a:latin typeface="Arial Narrow" panose="020B0606020202030204" pitchFamily="34" charset="0"/>
                <a:ea typeface="Raleway"/>
                <a:cs typeface="Raleway"/>
                <a:sym typeface="Raleway"/>
              </a:rPr>
              <a:t>Обувь и одежда должна соответствовать времени года (термобелье, купальник) и виду физической активности</a:t>
            </a:r>
            <a:endParaRPr sz="2400" dirty="0">
              <a:latin typeface="Arial Narrow" panose="020B0606020202030204" pitchFamily="34" charset="0"/>
              <a:ea typeface="Raleway"/>
              <a:cs typeface="Raleway"/>
              <a:sym typeface="Raleway"/>
            </a:endParaRPr>
          </a:p>
          <a:p>
            <a:pPr marL="609585" indent="-423323">
              <a:lnSpc>
                <a:spcPct val="115000"/>
              </a:lnSpc>
              <a:spcBef>
                <a:spcPts val="667"/>
              </a:spcBef>
              <a:buClr>
                <a:srgbClr val="30A063"/>
              </a:buClr>
              <a:buSzPts val="1400"/>
              <a:buFont typeface="Raleway"/>
              <a:buChar char="●"/>
            </a:pPr>
            <a:r>
              <a:rPr lang="ru" sz="2400" dirty="0">
                <a:solidFill>
                  <a:srgbClr val="000000"/>
                </a:solidFill>
                <a:latin typeface="Arial Narrow" panose="020B0606020202030204" pitchFamily="34" charset="0"/>
                <a:ea typeface="Raleway"/>
                <a:cs typeface="Raleway"/>
                <a:sym typeface="Raleway"/>
              </a:rPr>
              <a:t>Выбирать яркие любимые цвета</a:t>
            </a:r>
            <a:endParaRPr sz="2400" dirty="0">
              <a:latin typeface="Arial Narrow" panose="020B0606020202030204" pitchFamily="34" charset="0"/>
              <a:ea typeface="Raleway"/>
              <a:cs typeface="Raleway"/>
              <a:sym typeface="Raleway"/>
            </a:endParaRPr>
          </a:p>
          <a:p>
            <a:pPr marL="609585" indent="-423323">
              <a:lnSpc>
                <a:spcPct val="115000"/>
              </a:lnSpc>
              <a:spcBef>
                <a:spcPts val="667"/>
              </a:spcBef>
              <a:buClr>
                <a:srgbClr val="30A063"/>
              </a:buClr>
              <a:buSzPts val="1400"/>
              <a:buFont typeface="Raleway"/>
              <a:buChar char="●"/>
            </a:pPr>
            <a:r>
              <a:rPr lang="ru" sz="2400" dirty="0">
                <a:solidFill>
                  <a:srgbClr val="000000"/>
                </a:solidFill>
                <a:latin typeface="Arial Narrow" panose="020B0606020202030204" pitchFamily="34" charset="0"/>
                <a:ea typeface="Raleway"/>
                <a:cs typeface="Raleway"/>
                <a:sym typeface="Raleway"/>
              </a:rPr>
              <a:t>В запасе иметь несколько комплектов одежды (для смены)</a:t>
            </a:r>
            <a:endParaRPr sz="2400" dirty="0">
              <a:latin typeface="Arial Narrow" panose="020B0606020202030204" pitchFamily="34" charset="0"/>
              <a:ea typeface="Raleway"/>
              <a:cs typeface="Raleway"/>
              <a:sym typeface="Raleway"/>
            </a:endParaRPr>
          </a:p>
          <a:p>
            <a:pPr marL="609585" indent="-423323">
              <a:lnSpc>
                <a:spcPct val="115000"/>
              </a:lnSpc>
              <a:spcBef>
                <a:spcPts val="667"/>
              </a:spcBef>
              <a:buClr>
                <a:srgbClr val="30A063"/>
              </a:buClr>
              <a:buSzPts val="1400"/>
              <a:buFont typeface="Raleway"/>
              <a:buChar char="●"/>
            </a:pPr>
            <a:r>
              <a:rPr lang="ru" sz="2400" dirty="0">
                <a:solidFill>
                  <a:srgbClr val="000000"/>
                </a:solidFill>
                <a:latin typeface="Arial Narrow" panose="020B0606020202030204" pitchFamily="34" charset="0"/>
                <a:ea typeface="Raleway"/>
                <a:cs typeface="Raleway"/>
                <a:sym typeface="Raleway"/>
              </a:rPr>
              <a:t>Бутылка для воды </a:t>
            </a:r>
            <a:endParaRPr sz="2400" dirty="0">
              <a:latin typeface="Arial Narrow" panose="020B0606020202030204" pitchFamily="34" charset="0"/>
              <a:ea typeface="Raleway"/>
              <a:cs typeface="Raleway"/>
              <a:sym typeface="Raleway"/>
            </a:endParaRPr>
          </a:p>
          <a:p>
            <a:pPr marL="609585" indent="-423323">
              <a:lnSpc>
                <a:spcPct val="115000"/>
              </a:lnSpc>
              <a:spcBef>
                <a:spcPts val="667"/>
              </a:spcBef>
              <a:buClr>
                <a:srgbClr val="30A063"/>
              </a:buClr>
              <a:buSzPts val="1400"/>
              <a:buFont typeface="Raleway"/>
              <a:buChar char="●"/>
            </a:pPr>
            <a:r>
              <a:rPr lang="ru-RU" sz="2400" dirty="0">
                <a:solidFill>
                  <a:srgbClr val="000000"/>
                </a:solidFill>
                <a:latin typeface="Arial Narrow" panose="020B0606020202030204" pitchFamily="34" charset="0"/>
                <a:ea typeface="Raleway"/>
                <a:cs typeface="Raleway"/>
                <a:sym typeface="Raleway"/>
              </a:rPr>
              <a:t>Фитнес-оборудование (гантели, мячи, роллы, очки и  шапочка для плавания, перчатки или ракетки и </a:t>
            </a:r>
            <a:r>
              <a:rPr lang="ru-RU" sz="2400" dirty="0" err="1">
                <a:solidFill>
                  <a:srgbClr val="000000"/>
                </a:solidFill>
                <a:latin typeface="Arial Narrow" panose="020B0606020202030204" pitchFamily="34" charset="0"/>
                <a:ea typeface="Raleway"/>
                <a:cs typeface="Raleway"/>
                <a:sym typeface="Raleway"/>
              </a:rPr>
              <a:t>др</a:t>
            </a:r>
            <a:r>
              <a:rPr lang="ru-RU" sz="2400" dirty="0">
                <a:solidFill>
                  <a:srgbClr val="000000"/>
                </a:solidFill>
                <a:latin typeface="Arial Narrow" panose="020B0606020202030204" pitchFamily="34" charset="0"/>
                <a:ea typeface="Raleway"/>
                <a:cs typeface="Raleway"/>
                <a:sym typeface="Raleway"/>
              </a:rPr>
              <a:t>)</a:t>
            </a:r>
            <a:endParaRPr lang="ru-RU" sz="2400" dirty="0">
              <a:latin typeface="Arial Narrow" panose="020B0606020202030204" pitchFamily="34" charset="0"/>
              <a:ea typeface="Raleway"/>
              <a:cs typeface="Raleway"/>
              <a:sym typeface="Raleway"/>
            </a:endParaRPr>
          </a:p>
          <a:p>
            <a:pPr marL="609585" indent="-423323">
              <a:lnSpc>
                <a:spcPct val="115000"/>
              </a:lnSpc>
              <a:spcBef>
                <a:spcPts val="667"/>
              </a:spcBef>
              <a:buClr>
                <a:srgbClr val="30A063"/>
              </a:buClr>
              <a:buSzPts val="1400"/>
              <a:buFont typeface="Raleway"/>
              <a:buChar char="●"/>
            </a:pPr>
            <a:r>
              <a:rPr lang="ru-RU" sz="2400" dirty="0">
                <a:solidFill>
                  <a:srgbClr val="000000"/>
                </a:solidFill>
                <a:latin typeface="Arial Narrow" panose="020B0606020202030204" pitchFamily="34" charset="0"/>
                <a:ea typeface="Raleway"/>
                <a:cs typeface="Raleway"/>
                <a:sym typeface="Raleway"/>
              </a:rPr>
              <a:t>Трекеры активности (умные часы, нагрудные датчики, смартфоны)</a:t>
            </a:r>
            <a:endParaRPr lang="ru-RU" sz="2400" dirty="0">
              <a:latin typeface="Arial Narrow" panose="020B0606020202030204" pitchFamily="34" charset="0"/>
              <a:ea typeface="Raleway"/>
              <a:cs typeface="Raleway"/>
              <a:sym typeface="Raleway"/>
            </a:endParaRPr>
          </a:p>
          <a:p>
            <a:pPr marL="609585" indent="-423323">
              <a:lnSpc>
                <a:spcPct val="115000"/>
              </a:lnSpc>
              <a:spcBef>
                <a:spcPts val="667"/>
              </a:spcBef>
              <a:buClr>
                <a:srgbClr val="30A063"/>
              </a:buClr>
              <a:buSzPts val="1400"/>
              <a:buFont typeface="Raleway"/>
              <a:buChar char="●"/>
            </a:pPr>
            <a:r>
              <a:rPr lang="ru" sz="2400" dirty="0">
                <a:solidFill>
                  <a:srgbClr val="000000"/>
                </a:solidFill>
                <a:latin typeface="Arial Narrow" panose="020B0606020202030204" pitchFamily="34" charset="0"/>
                <a:ea typeface="Raleway"/>
                <a:cs typeface="Raleway"/>
                <a:sym typeface="Raleway"/>
              </a:rPr>
              <a:t>Удобная спортивная сумка или рюкзак</a:t>
            </a:r>
            <a:endParaRPr sz="2400" dirty="0">
              <a:solidFill>
                <a:srgbClr val="000000"/>
              </a:solidFill>
              <a:latin typeface="Arial Narrow" panose="020B060602020203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578FDE-2940-A800-DE65-9D82E97E165C}"/>
              </a:ext>
            </a:extLst>
          </p:cNvPr>
          <p:cNvSpPr txBox="1">
            <a:spLocks/>
          </p:cNvSpPr>
          <p:nvPr/>
        </p:nvSpPr>
        <p:spPr>
          <a:xfrm>
            <a:off x="1437831" y="388279"/>
            <a:ext cx="9848478" cy="9049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Что необходимо для занятий и тренировок?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D135BF-F72F-2854-54D5-B792FCE44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902" y="2294846"/>
            <a:ext cx="4219096" cy="281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05"/>
          <p:cNvSpPr txBox="1"/>
          <p:nvPr/>
        </p:nvSpPr>
        <p:spPr>
          <a:xfrm>
            <a:off x="1694363" y="177884"/>
            <a:ext cx="8922477" cy="805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/>
          <a:p>
            <a:r>
              <a:rPr lang="ru" sz="3200" b="1" dirty="0">
                <a:solidFill>
                  <a:schemeClr val="tx2">
                    <a:lumMod val="50000"/>
                  </a:schemeClr>
                </a:solidFill>
                <a:latin typeface="+mj-lt"/>
                <a:ea typeface="Raleway"/>
                <a:cs typeface="Raleway"/>
                <a:sym typeface="Raleway"/>
              </a:rPr>
              <a:t>Для домашних тренировок важно:</a:t>
            </a:r>
            <a:endParaRPr sz="3200" b="1" dirty="0">
              <a:solidFill>
                <a:schemeClr val="tx2">
                  <a:lumMod val="50000"/>
                </a:schemeClr>
              </a:solidFill>
              <a:latin typeface="+mj-lt"/>
              <a:ea typeface="Raleway"/>
              <a:cs typeface="Raleway"/>
              <a:sym typeface="Raleway"/>
            </a:endParaRPr>
          </a:p>
        </p:txBody>
      </p:sp>
      <p:sp>
        <p:nvSpPr>
          <p:cNvPr id="676" name="Google Shape;676;p105"/>
          <p:cNvSpPr txBox="1"/>
          <p:nvPr/>
        </p:nvSpPr>
        <p:spPr>
          <a:xfrm>
            <a:off x="307600" y="1422144"/>
            <a:ext cx="6890034" cy="3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422389" indent="-329725">
              <a:lnSpc>
                <a:spcPct val="115000"/>
              </a:lnSpc>
              <a:spcBef>
                <a:spcPts val="667"/>
              </a:spcBef>
              <a:buClr>
                <a:srgbClr val="30A063"/>
              </a:buClr>
              <a:buSzPts val="1400"/>
              <a:buFont typeface="Raleway Medium"/>
              <a:buChar char="●"/>
            </a:pPr>
            <a:r>
              <a:rPr lang="ru" sz="2400" dirty="0">
                <a:latin typeface="Arial Narrow" panose="020B0606020202030204" pitchFamily="34" charset="0"/>
                <a:ea typeface="Raleway Medium"/>
                <a:cs typeface="Raleway Medium"/>
                <a:sym typeface="Raleway Medium"/>
              </a:rPr>
              <a:t>Проветрить помещение</a:t>
            </a:r>
            <a:endParaRPr sz="2400" dirty="0">
              <a:latin typeface="Arial Narrow" panose="020B0606020202030204" pitchFamily="34" charset="0"/>
              <a:ea typeface="Raleway Medium"/>
              <a:cs typeface="Raleway Medium"/>
              <a:sym typeface="Raleway Medium"/>
            </a:endParaRPr>
          </a:p>
          <a:p>
            <a:pPr marL="422389" indent="-329725">
              <a:lnSpc>
                <a:spcPct val="115000"/>
              </a:lnSpc>
              <a:spcBef>
                <a:spcPts val="667"/>
              </a:spcBef>
              <a:buClr>
                <a:srgbClr val="30A063"/>
              </a:buClr>
              <a:buSzPts val="1400"/>
              <a:buFont typeface="Raleway Medium"/>
              <a:buChar char="●"/>
            </a:pPr>
            <a:r>
              <a:rPr lang="ru" sz="2400" dirty="0">
                <a:latin typeface="Arial Narrow" panose="020B0606020202030204" pitchFamily="34" charset="0"/>
                <a:ea typeface="Raleway Medium"/>
                <a:cs typeface="Raleway Medium"/>
                <a:sym typeface="Raleway Medium"/>
              </a:rPr>
              <a:t>Обеспечить безопасное пространство</a:t>
            </a:r>
            <a:endParaRPr sz="2400" dirty="0">
              <a:latin typeface="Arial Narrow" panose="020B0606020202030204" pitchFamily="34" charset="0"/>
              <a:ea typeface="Raleway Medium"/>
              <a:cs typeface="Raleway Medium"/>
              <a:sym typeface="Raleway Medium"/>
            </a:endParaRPr>
          </a:p>
          <a:p>
            <a:pPr marL="422389" indent="-329725">
              <a:lnSpc>
                <a:spcPct val="115000"/>
              </a:lnSpc>
              <a:spcBef>
                <a:spcPts val="667"/>
              </a:spcBef>
              <a:buClr>
                <a:srgbClr val="30A063"/>
              </a:buClr>
              <a:buSzPts val="1400"/>
              <a:buFont typeface="Raleway Medium"/>
              <a:buChar char="●"/>
            </a:pPr>
            <a:r>
              <a:rPr lang="ru" sz="2400" dirty="0">
                <a:latin typeface="Arial Narrow" panose="020B0606020202030204" pitchFamily="34" charset="0"/>
                <a:ea typeface="Raleway Medium"/>
                <a:cs typeface="Raleway Medium"/>
                <a:sym typeface="Raleway Medium"/>
              </a:rPr>
              <a:t>Спортивная удобная одежда</a:t>
            </a:r>
            <a:endParaRPr sz="2400" dirty="0">
              <a:latin typeface="Arial Narrow" panose="020B0606020202030204" pitchFamily="34" charset="0"/>
              <a:ea typeface="Raleway Medium"/>
              <a:cs typeface="Raleway Medium"/>
              <a:sym typeface="Raleway Medium"/>
            </a:endParaRPr>
          </a:p>
          <a:p>
            <a:pPr marL="422389" indent="-329725">
              <a:lnSpc>
                <a:spcPct val="115000"/>
              </a:lnSpc>
              <a:spcBef>
                <a:spcPts val="667"/>
              </a:spcBef>
              <a:buClr>
                <a:srgbClr val="30A063"/>
              </a:buClr>
              <a:buSzPts val="1400"/>
              <a:buFont typeface="Raleway Medium"/>
              <a:buChar char="●"/>
            </a:pPr>
            <a:r>
              <a:rPr lang="ru" sz="2400" dirty="0">
                <a:latin typeface="Arial Narrow" panose="020B0606020202030204" pitchFamily="34" charset="0"/>
                <a:ea typeface="Raleway Medium"/>
                <a:cs typeface="Raleway Medium"/>
                <a:sym typeface="Raleway Medium"/>
              </a:rPr>
              <a:t>Спортивная обувь</a:t>
            </a:r>
            <a:endParaRPr sz="2400" dirty="0">
              <a:latin typeface="Arial Narrow" panose="020B0606020202030204" pitchFamily="34" charset="0"/>
              <a:ea typeface="Raleway Medium"/>
              <a:cs typeface="Raleway Medium"/>
              <a:sym typeface="Raleway Medium"/>
            </a:endParaRPr>
          </a:p>
          <a:p>
            <a:pPr marL="422389" indent="-329725">
              <a:lnSpc>
                <a:spcPct val="115000"/>
              </a:lnSpc>
              <a:spcBef>
                <a:spcPts val="667"/>
              </a:spcBef>
              <a:buClr>
                <a:srgbClr val="30A063"/>
              </a:buClr>
              <a:buSzPts val="1400"/>
              <a:buFont typeface="Raleway Medium"/>
              <a:buChar char="●"/>
            </a:pPr>
            <a:r>
              <a:rPr lang="ru" sz="2400" dirty="0">
                <a:latin typeface="Arial Narrow" panose="020B0606020202030204" pitchFamily="34" charset="0"/>
                <a:ea typeface="Raleway Medium"/>
                <a:cs typeface="Raleway Medium"/>
                <a:sym typeface="Raleway Medium"/>
              </a:rPr>
              <a:t>Коврик гимнастический</a:t>
            </a:r>
            <a:endParaRPr sz="2400" dirty="0">
              <a:latin typeface="Arial Narrow" panose="020B0606020202030204" pitchFamily="34" charset="0"/>
              <a:ea typeface="Raleway Medium"/>
              <a:cs typeface="Raleway Medium"/>
              <a:sym typeface="Raleway Medium"/>
            </a:endParaRPr>
          </a:p>
          <a:p>
            <a:pPr marL="422389" indent="-329725">
              <a:lnSpc>
                <a:spcPct val="115000"/>
              </a:lnSpc>
              <a:spcBef>
                <a:spcPts val="667"/>
              </a:spcBef>
              <a:buClr>
                <a:srgbClr val="30A063"/>
              </a:buClr>
              <a:buSzPts val="1400"/>
              <a:buFont typeface="Raleway Medium"/>
              <a:buChar char="●"/>
            </a:pPr>
            <a:r>
              <a:rPr lang="ru" sz="2400" dirty="0">
                <a:latin typeface="Arial Narrow" panose="020B0606020202030204" pitchFamily="34" charset="0"/>
                <a:ea typeface="Raleway Medium"/>
                <a:cs typeface="Raleway Medium"/>
                <a:sym typeface="Raleway Medium"/>
              </a:rPr>
              <a:t>Полотенце</a:t>
            </a:r>
            <a:endParaRPr sz="2400" dirty="0">
              <a:latin typeface="Arial Narrow" panose="020B0606020202030204" pitchFamily="34" charset="0"/>
              <a:ea typeface="Raleway Medium"/>
              <a:cs typeface="Raleway Medium"/>
              <a:sym typeface="Raleway Medium"/>
            </a:endParaRPr>
          </a:p>
          <a:p>
            <a:pPr marL="422389" indent="-329725">
              <a:lnSpc>
                <a:spcPct val="115000"/>
              </a:lnSpc>
              <a:spcBef>
                <a:spcPts val="667"/>
              </a:spcBef>
              <a:buClr>
                <a:srgbClr val="30A063"/>
              </a:buClr>
              <a:buSzPts val="1400"/>
              <a:buFont typeface="Raleway Medium"/>
              <a:buChar char="●"/>
            </a:pPr>
            <a:r>
              <a:rPr lang="ru" sz="2400" dirty="0">
                <a:latin typeface="Arial Narrow" panose="020B0606020202030204" pitchFamily="34" charset="0"/>
                <a:ea typeface="Raleway Medium"/>
                <a:cs typeface="Raleway Medium"/>
                <a:sym typeface="Raleway Medium"/>
              </a:rPr>
              <a:t>Бутылка воды для питья</a:t>
            </a:r>
            <a:endParaRPr sz="2400" dirty="0">
              <a:latin typeface="Arial Narrow" panose="020B0606020202030204" pitchFamily="34" charset="0"/>
              <a:ea typeface="Raleway Medium"/>
              <a:cs typeface="Raleway Medium"/>
              <a:sym typeface="Raleway Medium"/>
            </a:endParaRPr>
          </a:p>
          <a:p>
            <a:pPr marL="422389" indent="-329725">
              <a:lnSpc>
                <a:spcPct val="115000"/>
              </a:lnSpc>
              <a:spcBef>
                <a:spcPts val="667"/>
              </a:spcBef>
              <a:buClr>
                <a:srgbClr val="30A063"/>
              </a:buClr>
              <a:buSzPts val="1400"/>
              <a:buFont typeface="Raleway Medium"/>
              <a:buChar char="●"/>
            </a:pPr>
            <a:r>
              <a:rPr lang="ru" sz="2400" dirty="0">
                <a:latin typeface="Arial Narrow" panose="020B0606020202030204" pitchFamily="34" charset="0"/>
                <a:ea typeface="Raleway Medium"/>
                <a:cs typeface="Raleway Medium"/>
                <a:sym typeface="Raleway Medium"/>
              </a:rPr>
              <a:t>Минимальное фитнес-оборудование (гантели или бутылки с водой, эластические резинки, мячи и др)</a:t>
            </a:r>
            <a:endParaRPr sz="2400" dirty="0">
              <a:latin typeface="Arial Narrow" panose="020B0606020202030204" pitchFamily="34" charset="0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CB96C3-9B7A-0677-574E-B86239E80620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8D3772-F468-EE43-0880-08C741C28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634" y="1720334"/>
            <a:ext cx="457200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0606" y="212873"/>
            <a:ext cx="10076588" cy="125016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dirty="0"/>
              <a:t>Разнообразие возможностей современных фитнес-клубов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5680" y="2081377"/>
            <a:ext cx="4368155" cy="3450236"/>
          </a:xfrm>
        </p:spPr>
        <p:txBody>
          <a:bodyPr>
            <a:noAutofit/>
          </a:bodyPr>
          <a:lstStyle/>
          <a:p>
            <a:r>
              <a:rPr lang="ru-RU" altLang="ru-RU" sz="2400" dirty="0">
                <a:latin typeface="Arial Narrow" panose="020B0606020202030204" pitchFamily="34" charset="0"/>
              </a:rPr>
              <a:t>Тренажерный зал </a:t>
            </a:r>
          </a:p>
          <a:p>
            <a:r>
              <a:rPr lang="ru-RU" altLang="ru-RU" sz="2400" dirty="0">
                <a:latin typeface="Arial Narrow" panose="020B0606020202030204" pitchFamily="34" charset="0"/>
              </a:rPr>
              <a:t>Бассейн </a:t>
            </a:r>
          </a:p>
          <a:p>
            <a:r>
              <a:rPr lang="ru-RU" altLang="ru-RU" sz="2400" dirty="0">
                <a:latin typeface="Arial Narrow" panose="020B0606020202030204" pitchFamily="34" charset="0"/>
              </a:rPr>
              <a:t>Групповые программы </a:t>
            </a:r>
          </a:p>
          <a:p>
            <a:r>
              <a:rPr lang="ru-RU" altLang="ru-RU" sz="2400" dirty="0">
                <a:latin typeface="Arial Narrow" panose="020B0606020202030204" pitchFamily="34" charset="0"/>
              </a:rPr>
              <a:t>Единоборства</a:t>
            </a:r>
          </a:p>
          <a:p>
            <a:r>
              <a:rPr lang="ru-RU" altLang="ru-RU" sz="2400" dirty="0">
                <a:latin typeface="Arial Narrow" panose="020B0606020202030204" pitchFamily="34" charset="0"/>
              </a:rPr>
              <a:t>Специальные направления для детей (детский фитнес)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CFF31718-E7A3-E385-8ED3-FA1D035A7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65" y="1463041"/>
            <a:ext cx="3958968" cy="26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4113C6A-3579-48FC-32B1-0100967AF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930" y="3646694"/>
            <a:ext cx="3669030" cy="25523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207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altLang="ru-RU" dirty="0"/>
              <a:t>Итоговые рекомендации ВОЗ по здоровому образу жизни для ДОШКОЛЬНИКОВ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623737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CFD74-130A-0080-6EFD-AEBB1FD2E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398D9-4EB7-C208-02AE-7A6F0E8B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840" y="224795"/>
            <a:ext cx="8897498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Рекомендации по физической активности для дошкольников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4B153A-7FEC-622E-CFD5-6921EA109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21" y="1916435"/>
            <a:ext cx="11565193" cy="402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58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D239F-959C-6821-90BB-E6BC2348D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4D889C-2644-B410-92A9-3461601A2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840" y="224795"/>
            <a:ext cx="8897498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Рекомендации по малоподвижному образу жизни для дошкольников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1D4BA1-F22C-B0B3-6BB1-39602FF38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885" y="1367795"/>
            <a:ext cx="9436229" cy="51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51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C49E5-2C7D-3170-597B-0DA446047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080F4B-EDE6-E54D-543E-F3FBAC7D0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840" y="224795"/>
            <a:ext cx="8897498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Рекомендации по режиму сна </a:t>
            </a:r>
            <a:br>
              <a:rPr lang="ru-RU" sz="3600" dirty="0"/>
            </a:br>
            <a:r>
              <a:rPr lang="ru-RU" sz="3600" dirty="0"/>
              <a:t>для дошкольников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645CEF-F3C5-4B26-762C-601EA5460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18" y="2108520"/>
            <a:ext cx="11902164" cy="264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94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4"/>
          <p:cNvSpPr>
            <a:spLocks noChangeArrowheads="1"/>
          </p:cNvSpPr>
          <p:nvPr/>
        </p:nvSpPr>
        <p:spPr bwMode="auto">
          <a:xfrm>
            <a:off x="549511" y="1431898"/>
            <a:ext cx="1105293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2800" dirty="0"/>
              <a:t>В целях оптимального влияния на здоровье следует обеспечить соблюдение детьми грудного и раннего возраста </a:t>
            </a:r>
            <a:r>
              <a:rPr lang="ru-RU" sz="2800" b="1" dirty="0"/>
              <a:t>выполнение всех рекомендаци</a:t>
            </a:r>
            <a:r>
              <a:rPr lang="ru-RU" sz="2800" dirty="0"/>
              <a:t>й относительно физической активности, малоподвижного поведения и сна в течение суток. </a:t>
            </a:r>
          </a:p>
          <a:p>
            <a:pPr defTabSz="685800">
              <a:lnSpc>
                <a:spcPct val="100000"/>
              </a:lnSpc>
              <a:spcBef>
                <a:spcPct val="0"/>
              </a:spcBef>
              <a:buNone/>
            </a:pPr>
            <a:endParaRPr lang="ru-RU" sz="2800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649187" y="320457"/>
            <a:ext cx="7081118" cy="714375"/>
          </a:xfrm>
          <a:noFill/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200" dirty="0"/>
              <a:t>Итоговые рекомендации для дошкольников</a:t>
            </a:r>
          </a:p>
        </p:txBody>
      </p:sp>
      <p:pic>
        <p:nvPicPr>
          <p:cNvPr id="5" name="Picture 4" descr="https://bel.cultreg.ru/uploads/a9710db7bf7c7315810cbae2e0b6cd2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105" y="3468306"/>
            <a:ext cx="4108298" cy="271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802D3F-2B7E-0690-E3A0-D374E3DA8D99}"/>
              </a:ext>
            </a:extLst>
          </p:cNvPr>
          <p:cNvSpPr txBox="1"/>
          <p:nvPr/>
        </p:nvSpPr>
        <p:spPr>
          <a:xfrm>
            <a:off x="589555" y="3429000"/>
            <a:ext cx="708660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ru-RU" sz="2800" dirty="0">
                <a:latin typeface="Calibri" panose="020F0502020204030204" pitchFamily="34" charset="0"/>
                <a:cs typeface="Arial" panose="020B0604020202020204" pitchFamily="34" charset="0"/>
              </a:rPr>
              <a:t>Замена периодов ограничения движения и периодов, проводимых перед экраном в малоподвижном состоянии, физической активностью от умеренной до высокой интенсивности при сохранении достаточного времени на сон может принести </a:t>
            </a:r>
            <a:r>
              <a:rPr kumimoji="1" lang="ru-RU" sz="2800" b="1" dirty="0">
                <a:latin typeface="Calibri" panose="020F0502020204030204" pitchFamily="34" charset="0"/>
                <a:cs typeface="Arial" panose="020B0604020202020204" pitchFamily="34" charset="0"/>
              </a:rPr>
              <a:t>дополнительную пользу здоровью.</a:t>
            </a:r>
          </a:p>
        </p:txBody>
      </p:sp>
    </p:spTree>
    <p:extLst>
      <p:ext uri="{BB962C8B-B14F-4D97-AF65-F5344CB8AC3E}">
        <p14:creationId xmlns:p14="http://schemas.microsoft.com/office/powerpoint/2010/main" val="2039650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5360" y="212870"/>
            <a:ext cx="9898440" cy="141272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dirty="0"/>
              <a:t>Ключевые факторы для повышения мотивации к занятиям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160" y="1625599"/>
            <a:ext cx="11673840" cy="4351338"/>
          </a:xfrm>
        </p:spPr>
        <p:txBody>
          <a:bodyPr>
            <a:normAutofit/>
          </a:bodyPr>
          <a:lstStyle/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dirty="0"/>
              <a:t>уверенность в собственных возможностях заниматься;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dirty="0"/>
              <a:t>получение удовольствия от занятий;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dirty="0"/>
              <a:t>понимание, что польза от тренировок перевешивает все доводы «против»;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dirty="0"/>
              <a:t>наличие социальной поддержки (от членов семьи, друзей и коллег);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dirty="0"/>
              <a:t>активная позиция и поддержка преподавателей, тренеров и врачей в повышении физической активности.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926" y="3952925"/>
            <a:ext cx="4051034" cy="23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FF77AD87-2DEF-644B-B606-20E1A4C3C8DE}"/>
              </a:ext>
            </a:extLst>
          </p:cNvPr>
          <p:cNvSpPr txBox="1">
            <a:spLocks/>
          </p:cNvSpPr>
          <p:nvPr/>
        </p:nvSpPr>
        <p:spPr>
          <a:xfrm>
            <a:off x="7890800" y="2586445"/>
            <a:ext cx="3751924" cy="2136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563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для улучшения здоровья населения и снижения риска развития хронических неинфекционных заболеваний.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B4A9A3-34CE-8A16-A598-2F6C0D1C5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" r="3427"/>
          <a:stretch/>
        </p:blipFill>
        <p:spPr bwMode="auto">
          <a:xfrm>
            <a:off x="994437" y="1672530"/>
            <a:ext cx="5759060" cy="483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64009F-F6D1-4704-CC24-D21350F4ABFF}"/>
              </a:ext>
            </a:extLst>
          </p:cNvPr>
          <p:cNvSpPr txBox="1"/>
          <p:nvPr/>
        </p:nvSpPr>
        <p:spPr>
          <a:xfrm>
            <a:off x="1632856" y="280567"/>
            <a:ext cx="100098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Source Serif Pro" panose="02040603050405020204" pitchFamily="18" charset="0"/>
                <a:cs typeface="Arial" panose="020B0604020202020204" pitchFamily="34" charset="0"/>
              </a:rPr>
              <a:t>Повышение физической активности – приоритетная задача во всем мире</a:t>
            </a:r>
          </a:p>
        </p:txBody>
      </p:sp>
    </p:spTree>
    <p:extLst>
      <p:ext uri="{BB962C8B-B14F-4D97-AF65-F5344CB8AC3E}">
        <p14:creationId xmlns:p14="http://schemas.microsoft.com/office/powerpoint/2010/main" val="647603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9424" y="232409"/>
            <a:ext cx="9419009" cy="952500"/>
          </a:xfrm>
          <a:noFill/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000" dirty="0"/>
              <a:t>Физическая активность для детей: рекомендации ВОЗ</a:t>
            </a:r>
          </a:p>
        </p:txBody>
      </p:sp>
      <p:sp>
        <p:nvSpPr>
          <p:cNvPr id="7171" name="TextBox 19"/>
          <p:cNvSpPr txBox="1">
            <a:spLocks noChangeArrowheads="1"/>
          </p:cNvSpPr>
          <p:nvPr/>
        </p:nvSpPr>
        <p:spPr bwMode="auto">
          <a:xfrm>
            <a:off x="133740" y="1599124"/>
            <a:ext cx="8357117" cy="548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sz="2400" dirty="0"/>
              <a:t>Регулярная физическая активность приносит значительную пользу физическому и психическому здоровью.</a:t>
            </a:r>
          </a:p>
          <a:p>
            <a:r>
              <a:rPr lang="ru-RU" sz="2400" dirty="0"/>
              <a:t>У детей и подростков физическая активность улучшает состояние костной системы, способствует здоровому росту и развитию мышц, а также стимулирует моторное и когнитивное развитие.</a:t>
            </a:r>
          </a:p>
          <a:p>
            <a:r>
              <a:rPr lang="ru-RU" sz="2400" dirty="0"/>
              <a:t>Рекомендуемые уровни физической активности не соблюдают 31% взрослых и 80% подростков.</a:t>
            </a:r>
          </a:p>
          <a:p>
            <a:r>
              <a:rPr lang="ru-RU" sz="2400" dirty="0"/>
              <a:t>Регулярная физическая активность соотносится у детей и подростков — с улучшением физической формы, состояния </a:t>
            </a:r>
            <a:r>
              <a:rPr lang="ru-RU" sz="2400" dirty="0" err="1"/>
              <a:t>кардиометаболического</a:t>
            </a:r>
            <a:r>
              <a:rPr lang="ru-RU" sz="2400" dirty="0"/>
              <a:t> здоровья, состояния костной системы, когнитивных показателей, состояния психического здоровья и уменьшением жировых отложений.</a:t>
            </a:r>
          </a:p>
          <a:p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F4900E-F004-E88A-C98B-88082CEBE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857" y="1766763"/>
            <a:ext cx="3575882" cy="44427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3810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9424" y="188640"/>
            <a:ext cx="10009112" cy="82827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dirty="0"/>
              <a:t>Польза физической активности</a:t>
            </a:r>
            <a:br>
              <a:rPr lang="ru-RU" sz="4000" dirty="0"/>
            </a:br>
            <a:r>
              <a:rPr lang="ru-RU" sz="4000" dirty="0"/>
              <a:t>для детей и подростков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368" y="1814874"/>
            <a:ext cx="8736632" cy="435133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/>
              <a:t>Улучшение физических качеств и показателей здоровья (выносливость, сила, гибкость, быстрота, ловкость)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Улучшение показателей </a:t>
            </a:r>
            <a:r>
              <a:rPr lang="ru-RU" sz="2000" dirty="0" err="1"/>
              <a:t>кардиометаболического</a:t>
            </a:r>
            <a:r>
              <a:rPr lang="ru-RU" sz="2000" dirty="0"/>
              <a:t> здоровья (артериальное давление, уровень холестерина и глюкозы, инсулинорезистентность)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Улучшение качества костной системы и мышечного тонуса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Развитие когнитивных способностей (академическая успеваемость, способность к целенаправленной деятельности, запоминание)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Улучшение психического здоровья (уменьшение симптомов депрессии)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Снижение степени ожирения и удержание оптимального веса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FE8CC4-23C2-A55A-1055-DAEAE0297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2207031"/>
            <a:ext cx="2853618" cy="356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59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altLang="ru-RU" dirty="0"/>
              <a:t>Определение и НОРМЫ физической активности</a:t>
            </a:r>
          </a:p>
        </p:txBody>
      </p:sp>
    </p:spTree>
    <p:extLst>
      <p:ext uri="{BB962C8B-B14F-4D97-AF65-F5344CB8AC3E}">
        <p14:creationId xmlns:p14="http://schemas.microsoft.com/office/powerpoint/2010/main" val="1636262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9496" y="116632"/>
            <a:ext cx="10297144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Тренировки – это один из вариантов физической активности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9464" y="1664296"/>
            <a:ext cx="9217024" cy="5193704"/>
          </a:xfrm>
        </p:spPr>
        <p:txBody>
          <a:bodyPr/>
          <a:lstStyle/>
          <a:p>
            <a:r>
              <a:rPr lang="ru-RU" altLang="ru-RU" b="1" dirty="0">
                <a:solidFill>
                  <a:prstClr val="black"/>
                </a:solidFill>
              </a:rPr>
              <a:t>Физическая активность </a:t>
            </a:r>
            <a:r>
              <a:rPr lang="ru-RU" altLang="ru-RU" dirty="0">
                <a:solidFill>
                  <a:prstClr val="black"/>
                </a:solidFill>
              </a:rPr>
              <a:t>— любое движение тела, производимое скелетными мышцами, которое требует расхода энергии сверх уровня состояния покоя (активность во время работы, игр, отдыха, домашней работы, развлечений). 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ru-RU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</a:rPr>
              <a:t>Физические упражнение (тренировки, фитнес, спорт)</a:t>
            </a:r>
            <a:r>
              <a:rPr lang="ru-RU" altLang="ru-RU" dirty="0">
                <a:solidFill>
                  <a:prstClr val="black"/>
                </a:solidFill>
              </a:rPr>
              <a:t> – это одна из категорий физической активности, которая является запланированной,  структурированную и повторяющейся и направлена на улучшение или поддержание одного или нескольких компонентов физического состояния. 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ru-RU" dirty="0"/>
          </a:p>
        </p:txBody>
      </p:sp>
      <p:pic>
        <p:nvPicPr>
          <p:cNvPr id="4" name="Picture 6" descr="Картинки по запросу физическая активнос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480" y="2132214"/>
            <a:ext cx="2593571" cy="259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558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D5C29-5EE3-4B96-FC07-0AB25E9EB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59CFE9-F289-FA5F-4227-30E3FCB87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840" y="224795"/>
            <a:ext cx="8897498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Рекомендации для детей до 1 года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33487C-356C-7E7F-E00F-B1A881F8E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852" y="901990"/>
            <a:ext cx="9159474" cy="573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76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55A6B-897B-53FD-140A-BC49F6797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530050-E84E-2587-3F24-09D173655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840" y="224795"/>
            <a:ext cx="8897498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Рекомендации для детей от 1 до 2 лет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7842A7-379E-19AC-763F-0681D9B64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260" y="829518"/>
            <a:ext cx="8031480" cy="580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619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НМИЦ старый стиль">
      <a:dk1>
        <a:srgbClr val="0C0C0C"/>
      </a:dk1>
      <a:lt1>
        <a:sysClr val="window" lastClr="FFFFFF"/>
      </a:lt1>
      <a:dk2>
        <a:srgbClr val="78AA3F"/>
      </a:dk2>
      <a:lt2>
        <a:srgbClr val="E6E6E6"/>
      </a:lt2>
      <a:accent1>
        <a:srgbClr val="78AA3F"/>
      </a:accent1>
      <a:accent2>
        <a:srgbClr val="FCE246"/>
      </a:accent2>
      <a:accent3>
        <a:srgbClr val="78AA3F"/>
      </a:accent3>
      <a:accent4>
        <a:srgbClr val="9AC340"/>
      </a:accent4>
      <a:accent5>
        <a:srgbClr val="B9D480"/>
      </a:accent5>
      <a:accent6>
        <a:srgbClr val="3E5D26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11460</TotalTime>
  <Words>1700</Words>
  <Application>Microsoft Office PowerPoint</Application>
  <PresentationFormat>Широкоэкранный</PresentationFormat>
  <Paragraphs>150</Paragraphs>
  <Slides>28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42" baseType="lpstr">
      <vt:lpstr>Arial</vt:lpstr>
      <vt:lpstr>Arial Narrow</vt:lpstr>
      <vt:lpstr>Calibri</vt:lpstr>
      <vt:lpstr>Calibri Light</vt:lpstr>
      <vt:lpstr>Cormorant</vt:lpstr>
      <vt:lpstr>Cormorant Light</vt:lpstr>
      <vt:lpstr>Raleway</vt:lpstr>
      <vt:lpstr>Raleway Medium</vt:lpstr>
      <vt:lpstr>Roboto</vt:lpstr>
      <vt:lpstr>Roboto Light</vt:lpstr>
      <vt:lpstr>Source Serif Pro</vt:lpstr>
      <vt:lpstr>Times New Roman</vt:lpstr>
      <vt:lpstr>Тема Office</vt:lpstr>
      <vt:lpstr>1_Тема Office</vt:lpstr>
      <vt:lpstr>Жизнь в движении:  рекомендации по активному образу жизни для дошкольников</vt:lpstr>
      <vt:lpstr>Проблема низкой физической активности</vt:lpstr>
      <vt:lpstr>Презентация PowerPoint</vt:lpstr>
      <vt:lpstr>Физическая активность для детей: рекомендации ВОЗ</vt:lpstr>
      <vt:lpstr>Польза физической активности для детей и подростков</vt:lpstr>
      <vt:lpstr>Определение и НОРМЫ физической активности</vt:lpstr>
      <vt:lpstr>Тренировки – это один из вариантов физической активности</vt:lpstr>
      <vt:lpstr>Рекомендации для детей до 1 года</vt:lpstr>
      <vt:lpstr>Рекомендации для детей от 1 до 2 лет</vt:lpstr>
      <vt:lpstr>Рекомендации для детей от 3 до 4 лет</vt:lpstr>
      <vt:lpstr>Рекомендации для детей от 5 до 17 лет</vt:lpstr>
      <vt:lpstr>Норма физической активности для взрослых</vt:lpstr>
      <vt:lpstr>Комментарии к рекомендациям</vt:lpstr>
      <vt:lpstr>ОБЩАЯ Классификация и виды нагрузок</vt:lpstr>
      <vt:lpstr>Существует три варианта или вида физической активности</vt:lpstr>
      <vt:lpstr>Аэробные (кардио) нагрузки</vt:lpstr>
      <vt:lpstr>Силовые (анаэробные) нагрузки</vt:lpstr>
      <vt:lpstr>Нейро-моторные нагрузки (гибкость)</vt:lpstr>
      <vt:lpstr>ПРАКТИЧЕСКИЕ рекомендации по физической активности для детей</vt:lpstr>
      <vt:lpstr>Презентация PowerPoint</vt:lpstr>
      <vt:lpstr>Презентация PowerPoint</vt:lpstr>
      <vt:lpstr>Разнообразие возможностей современных фитнес-клубов</vt:lpstr>
      <vt:lpstr>Итоговые рекомендации ВОЗ по здоровому образу жизни для ДОШКОЛЬНИКОВ</vt:lpstr>
      <vt:lpstr>Рекомендации по физической активности для дошкольников</vt:lpstr>
      <vt:lpstr>Рекомендации по малоподвижному образу жизни для дошкольников</vt:lpstr>
      <vt:lpstr>Рекомендации по режиму сна  для дошкольников</vt:lpstr>
      <vt:lpstr>Итоговые рекомендации для дошкольников</vt:lpstr>
      <vt:lpstr>Ключевые факторы для повышения мотивации к занятиям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Ким Ольга</dc:creator>
  <cp:lastModifiedBy>Мухина Екатерина Михайловна</cp:lastModifiedBy>
  <cp:revision>268</cp:revision>
  <cp:lastPrinted>2022-03-05T09:10:30Z</cp:lastPrinted>
  <dcterms:created xsi:type="dcterms:W3CDTF">2021-09-06T10:21:13Z</dcterms:created>
  <dcterms:modified xsi:type="dcterms:W3CDTF">2025-12-09T08:31:27Z</dcterms:modified>
</cp:coreProperties>
</file>