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4" r:id="rId4"/>
    <p:sldId id="263" r:id="rId5"/>
    <p:sldId id="262" r:id="rId6"/>
    <p:sldId id="261" r:id="rId7"/>
    <p:sldId id="260" r:id="rId8"/>
    <p:sldId id="259" r:id="rId9"/>
    <p:sldId id="258"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11.12.2023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11.12.2023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11.12.2023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11.12.2023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11.12.2023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11.12.2023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11.12.2023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11.12.2023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11.12.2023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11.12.2023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11.12.2023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11.12.2023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61958372_44-klubmama-ru-p-shabloni-dlya-prezentatsii-moi-podelki-fot-45.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0241" name="Rectangle 1"/>
          <p:cNvSpPr>
            <a:spLocks noChangeArrowheads="1"/>
          </p:cNvSpPr>
          <p:nvPr/>
        </p:nvSpPr>
        <p:spPr bwMode="auto">
          <a:xfrm>
            <a:off x="683568" y="488879"/>
            <a:ext cx="7416824"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Муниципальное казенное дошкольное образовательное учреждение «МКДОУ Детский сад №5 ГО Староуткинск»</a:t>
            </a:r>
            <a:endParaRPr kumimoji="0" lang="ru-RU"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1800" b="1" i="1" u="none" strike="noStrike" cap="none" normalizeH="0" baseline="0" dirty="0" smtClean="0">
              <a:ln>
                <a:noFill/>
              </a:ln>
              <a:solidFill>
                <a:srgbClr val="FF0000"/>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ru-RU" b="1" i="1" dirty="0" smtClean="0">
              <a:solidFill>
                <a:srgbClr val="FF0000"/>
              </a:solidFill>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1800" b="1" i="1" u="none" strike="noStrike" cap="none" normalizeH="0" baseline="0" dirty="0" smtClean="0">
              <a:ln>
                <a:noFill/>
              </a:ln>
              <a:solidFill>
                <a:srgbClr val="FF0000"/>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1800" b="1" i="1" u="none" strike="noStrike" cap="none" normalizeH="0" baseline="0" dirty="0" smtClean="0">
              <a:ln>
                <a:noFill/>
              </a:ln>
              <a:solidFill>
                <a:srgbClr val="FF0000"/>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1800" b="1" i="1" u="none" strike="noStrike" cap="none" normalizeH="0" baseline="0" dirty="0" smtClean="0">
              <a:ln>
                <a:noFill/>
              </a:ln>
              <a:solidFill>
                <a:srgbClr val="FF0000"/>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ru-RU" b="1" i="1" dirty="0" smtClean="0">
              <a:solidFill>
                <a:srgbClr val="FF0000"/>
              </a:solidFill>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800" b="1" i="1"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Консультация для родителей</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800" b="1" i="1"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«Что делать, когда ребенок плачет?»</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ru-RU" sz="1400" b="1" dirty="0" smtClean="0">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ru-RU" sz="1400" b="1" dirty="0" smtClean="0">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ru-RU" sz="1400" b="1" dirty="0" smtClean="0">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ru-RU" sz="1400" b="1" dirty="0" smtClean="0">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Подготовила:</a:t>
            </a:r>
          </a:p>
          <a:p>
            <a:pPr marL="0" marR="0" lvl="0" indent="0" algn="ctr" defTabSz="914400" rtl="0" eaLnBrk="0" fontAlgn="base" latinLnBrk="0" hangingPunct="0">
              <a:lnSpc>
                <a:spcPct val="100000"/>
              </a:lnSpc>
              <a:spcBef>
                <a:spcPct val="0"/>
              </a:spcBef>
              <a:spcAft>
                <a:spcPct val="0"/>
              </a:spcAft>
              <a:buClrTx/>
              <a:buSzTx/>
              <a:buFontTx/>
              <a:buNone/>
              <a:tabLst/>
            </a:pPr>
            <a:r>
              <a:rPr lang="ru-RU" sz="1400" b="1" dirty="0" smtClean="0">
                <a:latin typeface="Arial" pitchFamily="34" charset="0"/>
                <a:ea typeface="Times New Roman" pitchFamily="18" charset="0"/>
                <a:cs typeface="Arial" pitchFamily="34" charset="0"/>
              </a:rPr>
              <a:t> </a:t>
            </a:r>
            <a:r>
              <a:rPr lang="ru-RU" sz="1400" b="1" dirty="0" smtClean="0">
                <a:latin typeface="Arial" pitchFamily="34" charset="0"/>
                <a:ea typeface="Times New Roman" pitchFamily="18" charset="0"/>
                <a:cs typeface="Arial" pitchFamily="34" charset="0"/>
              </a:rPr>
              <a:t>                                                                          </a:t>
            </a:r>
            <a:r>
              <a:rPr kumimoji="0" lang="ru-RU"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14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Пермина</a:t>
            </a:r>
            <a:r>
              <a:rPr kumimoji="0" lang="ru-RU"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Л.А.1КК</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61958372_44-klubmama-ru-p-shabloni-dlya-prezentatsii-moi-podelki-fot-45.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05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054" name="Rectangle 6"/>
          <p:cNvSpPr>
            <a:spLocks noChangeArrowheads="1"/>
          </p:cNvSpPr>
          <p:nvPr/>
        </p:nvSpPr>
        <p:spPr bwMode="auto">
          <a:xfrm>
            <a:off x="611560" y="839247"/>
            <a:ext cx="7920880"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Для родителей плач ребенка – всегда стресс. Конечно, со времени мы все вырабатываем свои способы успокоения малыша. А заодно и себя. Но в море детских слез есть свои «подводные камни», избежав которые, мы имеем больше шансов воспитать психически здорового и социально адаптированного человечка.</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В первую очередь хотелось бы разобраться с вопросом о плаче как таковом. Для людей любого возраста плач – это разрядка, способ избавиться от накопившегося нервного напряжения, эмоционального возбуждения. Он представляет собой состояние физиологического возбуждения, вслед за которым наступает глубокая релаксация. Важнейшей функцией плача является снятие напряжения и восстановление нормального психического состояния. Особенно это касается моментов, когда мы испытываем стресс.</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61958372_44-klubmama-ru-p-shabloni-dlya-prezentatsii-moi-podelki-fot-45.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Прямоугольник 2"/>
          <p:cNvSpPr/>
          <p:nvPr/>
        </p:nvSpPr>
        <p:spPr>
          <a:xfrm>
            <a:off x="1259632" y="1028343"/>
            <a:ext cx="5598368" cy="3570208"/>
          </a:xfrm>
          <a:prstGeom prst="rect">
            <a:avLst/>
          </a:prstGeom>
        </p:spPr>
        <p:txBody>
          <a:bodyPr wrap="square">
            <a:spAutoFit/>
          </a:bodyPr>
          <a:lstStyle/>
          <a:p>
            <a:r>
              <a:rPr lang="ru-RU" sz="1600" b="1" dirty="0" smtClean="0">
                <a:latin typeface="Times New Roman" pitchFamily="18" charset="0"/>
                <a:cs typeface="Times New Roman" pitchFamily="18" charset="0"/>
              </a:rPr>
              <a:t>Чего не следует делать</a:t>
            </a:r>
          </a:p>
          <a:p>
            <a:r>
              <a:rPr lang="ru-RU" sz="1600" b="1" dirty="0" smtClean="0">
                <a:latin typeface="Times New Roman" pitchFamily="18" charset="0"/>
                <a:cs typeface="Times New Roman" pitchFamily="18" charset="0"/>
              </a:rPr>
              <a:t>Порой первой реакцией на детские слёзы у нас становится раздражение. И в первую очередь, прежде чем предпринимать попытки помочь ребёнку справиться с его неприятностью, надо </a:t>
            </a:r>
            <a:r>
              <a:rPr lang="ru-RU" sz="1600" b="1" u="sng" dirty="0" smtClean="0">
                <a:latin typeface="Times New Roman" pitchFamily="18" charset="0"/>
                <a:cs typeface="Times New Roman" pitchFamily="18" charset="0"/>
              </a:rPr>
              <a:t>успокоиться</a:t>
            </a:r>
            <a:r>
              <a:rPr lang="ru-RU" sz="1600" b="1" dirty="0" smtClean="0">
                <a:latin typeface="Times New Roman" pitchFamily="18" charset="0"/>
                <a:cs typeface="Times New Roman" pitchFamily="18" charset="0"/>
              </a:rPr>
              <a:t> самой. Это очевидное утверждение часто игнорируется родителями, но оно является чуть ли на основным условием адекватной реакции ребенка на вашу помощь.</a:t>
            </a:r>
          </a:p>
          <a:p>
            <a:r>
              <a:rPr lang="ru-RU" sz="1600" b="1" dirty="0" smtClean="0">
                <a:latin typeface="Times New Roman" pitchFamily="18" charset="0"/>
                <a:cs typeface="Times New Roman" pitchFamily="18" charset="0"/>
              </a:rPr>
              <a:t>В лучшем случае ребенок будет плакать еще громче, чувствуя, что вы не готовы принять его, помочь ему освоиться в этом неуютном мире. А в худшем – навсегда отучится выражать свои чувства, замкнется в себе, и уже во взрослом состоянии будет бояться не только своих слез, но и своих слов и эмоций</a:t>
            </a:r>
            <a:r>
              <a:rPr lang="ru-RU" dirty="0" smtClean="0"/>
              <a:t>.</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61958372_44-klubmama-ru-p-shabloni-dlya-prezentatsii-moi-podelki-fot-45.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098" name="Rectangle 2"/>
          <p:cNvSpPr>
            <a:spLocks noChangeArrowheads="1"/>
          </p:cNvSpPr>
          <p:nvPr/>
        </p:nvSpPr>
        <p:spPr bwMode="auto">
          <a:xfrm>
            <a:off x="0" y="-48383"/>
            <a:ext cx="9144000" cy="3713530"/>
          </a:xfrm>
          <a:prstGeom prst="rect">
            <a:avLst/>
          </a:prstGeom>
          <a:noFill/>
          <a:ln w="9525">
            <a:noFill/>
            <a:miter lim="800000"/>
            <a:headEnd/>
            <a:tailEnd/>
          </a:ln>
          <a:effectLst/>
        </p:spPr>
        <p:txBody>
          <a:bodyPr vert="horz" wrap="square" lIns="990288" tIns="787152" rIns="444360" bIns="177744"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Не говорите ребенку «перестань плакать» или «не плачь» и </a:t>
            </a:r>
            <a:r>
              <a:rPr kumimoji="0" lang="ru-RU" sz="1600" b="1" i="0" u="sng"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не</a:t>
            </a:r>
            <a:r>
              <a:rPr kumimoji="0" lang="ru-RU" sz="1600" b="1" i="0" u="none"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 </a:t>
            </a:r>
            <a:r>
              <a:rPr kumimoji="0" lang="ru-RU" sz="1600" b="1" i="0" u="sng"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пытайтесь</a:t>
            </a:r>
            <a:r>
              <a:rPr kumimoji="0" lang="ru-RU" sz="1600" b="1" i="0" u="none"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 другими способами </a:t>
            </a:r>
            <a:r>
              <a:rPr kumimoji="0" lang="ru-RU" sz="1600" b="1" i="0" u="sng"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остановить слезы</a:t>
            </a:r>
            <a:r>
              <a:rPr kumimoji="0" lang="ru-RU" sz="1600" b="1" i="0" u="none"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 Часто эти фразы только усиливают рыдания, потому что воспринимаются детьми как критика. Прекращая плачь, уча детей сдерживать слезы, мы не даем им возможности снять стресс. Следствием такого подавления могут стать проблемы эмоционального и поведенческого характера, неспособность детей полностью раскрыть свой потенциал, а в будущем – обусловленные стрессами заболевания. Да и не обучим мы детей самостоятельности, вмешиваясь в процесс познания мира и себя.</a:t>
            </a:r>
            <a:endPar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r>
            <a:b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099" name="Rectangle 3"/>
          <p:cNvSpPr>
            <a:spLocks noChangeArrowheads="1"/>
          </p:cNvSpPr>
          <p:nvPr/>
        </p:nvSpPr>
        <p:spPr bwMode="auto">
          <a:xfrm>
            <a:off x="899592" y="2962582"/>
            <a:ext cx="6552728"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sng"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Не стоит вообще разговаривать</a:t>
            </a:r>
            <a:r>
              <a:rPr kumimoji="0" lang="ru-RU" sz="1600" b="1" i="0" u="none"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 с ревущим ребенком. Слова введут его в еще большее состояние напряжения. Когда ребенок плачет, он охвачен чувством горя и обиды, раздражения и боли и не способен даже воспринять смысл обращения к нему. Поэтому не тормошите его раньше времени, не давите расспросами о причине плача (все равно часто дети и сами не знают причины), не выносите суждение о серьезности травмы (физической или эмоциональной</a:t>
            </a:r>
            <a:r>
              <a:rPr kumimoji="0" lang="ru-RU" sz="1400" b="0" i="0" u="none" strike="noStrike" cap="none" normalizeH="0" baseline="0" dirty="0" smtClean="0">
                <a:ln>
                  <a:noFill/>
                </a:ln>
                <a:solidFill>
                  <a:srgbClr val="444444"/>
                </a:solidFill>
                <a:effectLst/>
                <a:latin typeface="Arial" pitchFamily="34" charset="0"/>
                <a:ea typeface="Times New Roman" pitchFamily="18" charset="0"/>
                <a:cs typeface="Arial" pitchFamily="34" charset="0"/>
              </a:rPr>
              <a:t>).</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61958372_44-klubmama-ru-p-shabloni-dlya-prezentatsii-moi-podelki-fot-45.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Прямоугольник 2"/>
          <p:cNvSpPr/>
          <p:nvPr/>
        </p:nvSpPr>
        <p:spPr>
          <a:xfrm>
            <a:off x="971600" y="692696"/>
            <a:ext cx="5886400" cy="4031873"/>
          </a:xfrm>
          <a:prstGeom prst="rect">
            <a:avLst/>
          </a:prstGeom>
        </p:spPr>
        <p:txBody>
          <a:bodyPr wrap="square">
            <a:spAutoFit/>
          </a:bodyPr>
          <a:lstStyle/>
          <a:p>
            <a:r>
              <a:rPr lang="ru-RU" sz="1600" b="1" dirty="0" smtClean="0">
                <a:latin typeface="Times New Roman" pitchFamily="18" charset="0"/>
                <a:cs typeface="Times New Roman" pitchFamily="18" charset="0"/>
              </a:rPr>
              <a:t>Также не надо тут же мазать ребенка или дуть на рану, сильно укачивать, совать ему игрушки или сладости. </a:t>
            </a:r>
            <a:r>
              <a:rPr lang="ru-RU" sz="1600" b="1" u="sng" dirty="0" smtClean="0">
                <a:latin typeface="Times New Roman" pitchFamily="18" charset="0"/>
                <a:cs typeface="Times New Roman" pitchFamily="18" charset="0"/>
              </a:rPr>
              <a:t>Не вводите в ситуацию никакие новые</a:t>
            </a:r>
            <a:r>
              <a:rPr lang="ru-RU" sz="1600" b="1" dirty="0" smtClean="0">
                <a:latin typeface="Times New Roman" pitchFamily="18" charset="0"/>
                <a:cs typeface="Times New Roman" pitchFamily="18" charset="0"/>
              </a:rPr>
              <a:t> </a:t>
            </a:r>
            <a:r>
              <a:rPr lang="ru-RU" sz="1600" b="1" u="sng" dirty="0" smtClean="0">
                <a:latin typeface="Times New Roman" pitchFamily="18" charset="0"/>
                <a:cs typeface="Times New Roman" pitchFamily="18" charset="0"/>
              </a:rPr>
              <a:t>сущности</a:t>
            </a:r>
            <a:r>
              <a:rPr lang="ru-RU" sz="1600" b="1" dirty="0" smtClean="0">
                <a:latin typeface="Times New Roman" pitchFamily="18" charset="0"/>
                <a:cs typeface="Times New Roman" pitchFamily="18" charset="0"/>
              </a:rPr>
              <a:t> под истерику. Опять же, с этим стоит повременить, чтобы разгрузить мозг ребенка, дать ему обработать ситуацию.</a:t>
            </a:r>
          </a:p>
          <a:p>
            <a:r>
              <a:rPr lang="ru-RU" sz="1600" b="1" dirty="0" smtClean="0">
                <a:latin typeface="Times New Roman" pitchFamily="18" charset="0"/>
                <a:cs typeface="Times New Roman" pitchFamily="18" charset="0"/>
              </a:rPr>
              <a:t>Важно понять, что следовать этим советам полезно только в случаях, когда разговор идет о настоящем горе, о травме, об обиде – о ситуациях, когда ребенку требуется удовлетворение его нормальных потребностей. Но некоторые взрослые, жалея своих детей, уступают капризам, ошибочно принимая их за действительные потребности. В результате такого воспитания дети обычно становятся все более требовательными и трудными. Ребенку не удается достаточно выплакаться и избавиться от своего стресса, и он будет продолжать капризничать до тех пор, пока ему не предоставят возможность выплакаться полностью.</a:t>
            </a:r>
            <a:endParaRPr lang="ru-RU" sz="1600" b="1"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61958372_44-klubmama-ru-p-shabloni-dlya-prezentatsii-moi-podelki-fot-45.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Прямоугольник 2"/>
          <p:cNvSpPr/>
          <p:nvPr/>
        </p:nvSpPr>
        <p:spPr>
          <a:xfrm>
            <a:off x="971600" y="474345"/>
            <a:ext cx="5886400" cy="3785652"/>
          </a:xfrm>
          <a:prstGeom prst="rect">
            <a:avLst/>
          </a:prstGeom>
        </p:spPr>
        <p:txBody>
          <a:bodyPr wrap="square">
            <a:spAutoFit/>
          </a:bodyPr>
          <a:lstStyle/>
          <a:p>
            <a:r>
              <a:rPr lang="ru-RU" sz="1600" b="1" dirty="0" smtClean="0">
                <a:latin typeface="Times New Roman" pitchFamily="18" charset="0"/>
                <a:cs typeface="Times New Roman" pitchFamily="18" charset="0"/>
              </a:rPr>
              <a:t>Чем быстрее мать приходит ребенку на помощь, тем меньше страдает его нервная система. Просто помощь должна быть правильной.</a:t>
            </a:r>
          </a:p>
          <a:p>
            <a:r>
              <a:rPr lang="ru-RU" sz="1600" b="1" dirty="0" smtClean="0">
                <a:latin typeface="Times New Roman" pitchFamily="18" charset="0"/>
                <a:cs typeface="Times New Roman" pitchFamily="18" charset="0"/>
              </a:rPr>
              <a:t>Дайте ребенку понять, что в этом мире он не один, что его принимают и любят, что он хороший и с ним ничего не случится, пока рядом мама и папа. Покажите свое понимание и соучастие, предоставив ребенку возможность выразить свои эмоции. Обнимите его, мягко, но крепко.</a:t>
            </a:r>
          </a:p>
          <a:p>
            <a:r>
              <a:rPr lang="ru-RU" sz="1600" b="1" dirty="0" smtClean="0">
                <a:latin typeface="Times New Roman" pitchFamily="18" charset="0"/>
                <a:cs typeface="Times New Roman" pitchFamily="18" charset="0"/>
              </a:rPr>
              <a:t>Отрегулируйте свое дыхание. Дышите плавно и глубоко, и со временем ребенок синхронизирует свое дыхание с маминым, тоже успокаиваясь. Можно чуть-чуть покачивать ребенка в такт дыханию, чуть-чуть поглаживать по спинке, «мурлыкать» спокойную мелодию. Все это следует делать плавно, медленно, фоном, чтоб не отвлечь от важной работы, которой занят ребенок — обрабатывать переживание.</a:t>
            </a:r>
            <a:endParaRPr lang="ru-RU" sz="1600" b="1"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61958372_44-klubmama-ru-p-shabloni-dlya-prezentatsii-moi-podelki-fot-45.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Прямоугольник 2"/>
          <p:cNvSpPr/>
          <p:nvPr/>
        </p:nvSpPr>
        <p:spPr>
          <a:xfrm>
            <a:off x="1259632" y="751344"/>
            <a:ext cx="5598368" cy="3785652"/>
          </a:xfrm>
          <a:prstGeom prst="rect">
            <a:avLst/>
          </a:prstGeom>
        </p:spPr>
        <p:txBody>
          <a:bodyPr wrap="square">
            <a:spAutoFit/>
          </a:bodyPr>
          <a:lstStyle/>
          <a:p>
            <a:r>
              <a:rPr lang="ru-RU" sz="1600" b="1" dirty="0" smtClean="0">
                <a:latin typeface="Times New Roman" pitchFamily="18" charset="0"/>
                <a:cs typeface="Times New Roman" pitchFamily="18" charset="0"/>
              </a:rPr>
              <a:t>Когда малыш перестанет всхлипывать, посмотрите, где случилась беда, расскажите историю происшествия (как произошло так, что ребенку стало больно/страшно/обидно) – без суждений, только факты. Признайте эмоции ребенка, просто указав на то, что он, по вашему мнению, чувствует. Однако будьте осторожны! Если вы не уверены в истинной причине слез, лучше просто скажите: «Тебе очень грустно. Видимо, тебе нужно поплакать». В некоторых случаях лучшей вашей помощью станет молчаливое присутствие.</a:t>
            </a:r>
          </a:p>
          <a:p>
            <a:r>
              <a:rPr lang="ru-RU" sz="1600" b="1" dirty="0" smtClean="0">
                <a:latin typeface="Times New Roman" pitchFamily="18" charset="0"/>
                <a:cs typeface="Times New Roman" pitchFamily="18" charset="0"/>
              </a:rPr>
              <a:t>Только потом, когда ребенок окончательно успокоился, мягко переходите к обсуждению того, как нужно было поступить, чтобы избежать неприятности.</a:t>
            </a:r>
          </a:p>
          <a:p>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endParaRPr lang="ru-RU" sz="1600" b="1"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61958372_44-klubmama-ru-p-shabloni-dlya-prezentatsii-moi-podelki-fot-45.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Прямоугольник 2"/>
          <p:cNvSpPr/>
          <p:nvPr/>
        </p:nvSpPr>
        <p:spPr>
          <a:xfrm>
            <a:off x="1115616" y="751344"/>
            <a:ext cx="5742384" cy="4524315"/>
          </a:xfrm>
          <a:prstGeom prst="rect">
            <a:avLst/>
          </a:prstGeom>
        </p:spPr>
        <p:txBody>
          <a:bodyPr wrap="square">
            <a:spAutoFit/>
          </a:bodyPr>
          <a:lstStyle/>
          <a:p>
            <a:r>
              <a:rPr lang="ru-RU" dirty="0" smtClean="0"/>
              <a:t>Когда малыш перестанет всхлипывать, посмотрите, где случилась беда, расскажите историю происшествия (как произошло так, что ребенку стало больно/страшно/обидно) – без суждений, только факты. Признайте эмоции ребенка, просто указав на то, что он, по вашему мнению, чувствует. Однако будьте осторожны! Если вы не уверены в истинной причине слез, лучше просто скажите: «Тебе очень грустно. Видимо, тебе нужно поплакать». В некоторых случаях лучшей вашей помощью станет молчаливое присутствие.</a:t>
            </a:r>
          </a:p>
          <a:p>
            <a:r>
              <a:rPr lang="ru-RU" dirty="0" smtClean="0"/>
              <a:t>Только потом, когда ребенок окончательно успокоился, мягко переходите к обсуждению того, как нужно было поступить, чтобы избежать неприятности.</a:t>
            </a:r>
          </a:p>
          <a:p>
            <a:r>
              <a:rPr lang="ru-RU" dirty="0" smtClean="0"/>
              <a:t/>
            </a:r>
            <a:br>
              <a:rPr lang="ru-RU" dirty="0" smtClean="0"/>
            </a:b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61958372_44-klubmama-ru-p-shabloni-dlya-prezentatsii-moi-podelki-fot-45.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049" name="Rectangle 1"/>
          <p:cNvSpPr>
            <a:spLocks noChangeArrowheads="1"/>
          </p:cNvSpPr>
          <p:nvPr/>
        </p:nvSpPr>
        <p:spPr bwMode="auto">
          <a:xfrm>
            <a:off x="0" y="951157"/>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ru-RU" sz="2800" b="1" dirty="0" smtClean="0">
              <a:solidFill>
                <a:srgbClr val="FF0000"/>
              </a:solidFill>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ru-RU" sz="2800" b="1" dirty="0" smtClean="0">
              <a:solidFill>
                <a:srgbClr val="FF0000"/>
              </a:solidFill>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Спасибо за внимание!</a:t>
            </a:r>
            <a:endParaRPr kumimoji="0" lang="ru-RU"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943</Words>
  <Application>Microsoft Office PowerPoint</Application>
  <PresentationFormat>Экран (4:3)</PresentationFormat>
  <Paragraphs>44</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хозяин</dc:creator>
  <cp:lastModifiedBy>хозяин</cp:lastModifiedBy>
  <cp:revision>6</cp:revision>
  <dcterms:created xsi:type="dcterms:W3CDTF">2023-12-10T15:32:17Z</dcterms:created>
  <dcterms:modified xsi:type="dcterms:W3CDTF">2023-12-11T05:10:56Z</dcterms:modified>
</cp:coreProperties>
</file>