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2" r:id="rId4"/>
    <p:sldId id="261" r:id="rId5"/>
    <p:sldId id="260" r:id="rId6"/>
    <p:sldId id="259" r:id="rId7"/>
    <p:sldId id="258" r:id="rId8"/>
    <p:sldId id="257"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09.11.2022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1763688" y="476672"/>
            <a:ext cx="6192688" cy="646331"/>
          </a:xfrm>
          <a:prstGeom prst="rect">
            <a:avLst/>
          </a:prstGeom>
        </p:spPr>
        <p:txBody>
          <a:bodyPr wrap="square">
            <a:spAutoFit/>
          </a:bodyPr>
          <a:lstStyle/>
          <a:p>
            <a:pPr lvl="0" algn="ctr" fontAlgn="base">
              <a:spcBef>
                <a:spcPct val="0"/>
              </a:spcBef>
              <a:spcAft>
                <a:spcPct val="0"/>
              </a:spcAft>
            </a:pPr>
            <a:r>
              <a:rPr lang="ru-RU" dirty="0" smtClean="0">
                <a:latin typeface="Times New Roman" pitchFamily="18" charset="0"/>
                <a:ea typeface="Times New Roman" pitchFamily="18" charset="0"/>
                <a:cs typeface="Times New Roman" pitchFamily="18" charset="0"/>
              </a:rPr>
              <a:t>Муниципальное казенное детское дошкольное учреждение</a:t>
            </a:r>
          </a:p>
          <a:p>
            <a:pPr lvl="0" algn="ctr" eaLnBrk="0" fontAlgn="base" hangingPunct="0">
              <a:spcBef>
                <a:spcPct val="0"/>
              </a:spcBef>
              <a:spcAft>
                <a:spcPct val="0"/>
              </a:spcAft>
            </a:pPr>
            <a:r>
              <a:rPr lang="ru-RU" dirty="0" smtClean="0">
                <a:latin typeface="Times New Roman" pitchFamily="18" charset="0"/>
                <a:ea typeface="Times New Roman" pitchFamily="18" charset="0"/>
                <a:cs typeface="Times New Roman" pitchFamily="18" charset="0"/>
              </a:rPr>
              <a:t>«Детский сад № 5 ГО Староуткинск»</a:t>
            </a:r>
          </a:p>
        </p:txBody>
      </p:sp>
      <p:sp>
        <p:nvSpPr>
          <p:cNvPr id="8193" name="Rectangle 1"/>
          <p:cNvSpPr>
            <a:spLocks noChangeArrowheads="1"/>
          </p:cNvSpPr>
          <p:nvPr/>
        </p:nvSpPr>
        <p:spPr bwMode="auto">
          <a:xfrm flipH="1">
            <a:off x="9612560" y="1942674"/>
            <a:ext cx="1584176" cy="36933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194" name="Rectangle 2"/>
          <p:cNvSpPr>
            <a:spLocks noChangeArrowheads="1"/>
          </p:cNvSpPr>
          <p:nvPr/>
        </p:nvSpPr>
        <p:spPr bwMode="auto">
          <a:xfrm>
            <a:off x="0" y="1690399"/>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Необходимость проведения вакцинации против гриппа и ОРВ</a:t>
            </a:r>
            <a:endParaRPr kumimoji="0" lang="ru-RU"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Прямоугольник 5"/>
          <p:cNvSpPr/>
          <p:nvPr/>
        </p:nvSpPr>
        <p:spPr>
          <a:xfrm>
            <a:off x="2286000" y="2951947"/>
            <a:ext cx="6318448" cy="1785104"/>
          </a:xfrm>
          <a:prstGeom prst="rect">
            <a:avLst/>
          </a:prstGeom>
        </p:spPr>
        <p:txBody>
          <a:bodyPr wrap="square">
            <a:spAutoFit/>
          </a:bodyPr>
          <a:lstStyle/>
          <a:p>
            <a:pPr lvl="0" algn="r" eaLnBrk="0" fontAlgn="base" hangingPunct="0">
              <a:spcBef>
                <a:spcPct val="0"/>
              </a:spcBef>
              <a:spcAft>
                <a:spcPct val="0"/>
              </a:spcAft>
            </a:pPr>
            <a:endParaRPr lang="ru-RU" dirty="0" smtClean="0">
              <a:latin typeface="Times New Roman" pitchFamily="18" charset="0"/>
              <a:ea typeface="Times New Roman" pitchFamily="18" charset="0"/>
              <a:cs typeface="Times New Roman" pitchFamily="18" charset="0"/>
            </a:endParaRPr>
          </a:p>
          <a:p>
            <a:pPr lvl="0" algn="r" eaLnBrk="0" fontAlgn="base" hangingPunct="0">
              <a:spcBef>
                <a:spcPct val="0"/>
              </a:spcBef>
              <a:spcAft>
                <a:spcPct val="0"/>
              </a:spcAft>
            </a:pPr>
            <a:endParaRPr lang="ru-RU" dirty="0" smtClean="0">
              <a:latin typeface="Times New Roman" pitchFamily="18" charset="0"/>
              <a:ea typeface="Times New Roman" pitchFamily="18" charset="0"/>
              <a:cs typeface="Times New Roman" pitchFamily="18" charset="0"/>
            </a:endParaRPr>
          </a:p>
          <a:p>
            <a:pPr lvl="0" algn="r" eaLnBrk="0" fontAlgn="base" hangingPunct="0">
              <a:spcBef>
                <a:spcPct val="0"/>
              </a:spcBef>
              <a:spcAft>
                <a:spcPct val="0"/>
              </a:spcAft>
            </a:pPr>
            <a:endParaRPr lang="ru-RU" dirty="0" smtClean="0">
              <a:latin typeface="Times New Roman" pitchFamily="18" charset="0"/>
              <a:ea typeface="Times New Roman" pitchFamily="18" charset="0"/>
              <a:cs typeface="Times New Roman" pitchFamily="18" charset="0"/>
            </a:endParaRPr>
          </a:p>
          <a:p>
            <a:pPr lvl="0" algn="r" eaLnBrk="0" fontAlgn="base" hangingPunct="0">
              <a:spcBef>
                <a:spcPct val="0"/>
              </a:spcBef>
              <a:spcAft>
                <a:spcPct val="0"/>
              </a:spcAft>
            </a:pPr>
            <a:r>
              <a:rPr lang="ru-RU" dirty="0" smtClean="0">
                <a:latin typeface="Times New Roman" pitchFamily="18" charset="0"/>
                <a:ea typeface="Times New Roman" pitchFamily="18" charset="0"/>
                <a:cs typeface="Times New Roman" pitchFamily="18" charset="0"/>
              </a:rPr>
              <a:t>Подготовила </a:t>
            </a:r>
            <a:r>
              <a:rPr lang="ru-RU" dirty="0" smtClean="0">
                <a:latin typeface="Times New Roman" pitchFamily="18" charset="0"/>
                <a:ea typeface="Times New Roman" pitchFamily="18" charset="0"/>
                <a:cs typeface="Times New Roman" pitchFamily="18" charset="0"/>
              </a:rPr>
              <a:t>воспитатель : </a:t>
            </a:r>
          </a:p>
          <a:p>
            <a:pPr lvl="0" algn="r" eaLnBrk="0" fontAlgn="base" hangingPunct="0">
              <a:spcBef>
                <a:spcPct val="0"/>
              </a:spcBef>
              <a:spcAft>
                <a:spcPct val="0"/>
              </a:spcAft>
            </a:pPr>
            <a:r>
              <a:rPr lang="ru-RU" dirty="0" err="1" smtClean="0">
                <a:latin typeface="Times New Roman" pitchFamily="18" charset="0"/>
                <a:ea typeface="Times New Roman" pitchFamily="18" charset="0"/>
                <a:cs typeface="Times New Roman" pitchFamily="18" charset="0"/>
              </a:rPr>
              <a:t>Пермина</a:t>
            </a:r>
            <a:r>
              <a:rPr lang="ru-RU" dirty="0" smtClean="0">
                <a:latin typeface="Times New Roman" pitchFamily="18" charset="0"/>
                <a:ea typeface="Times New Roman" pitchFamily="18" charset="0"/>
                <a:cs typeface="Times New Roman" pitchFamily="18" charset="0"/>
              </a:rPr>
              <a:t> Л.А 1КК</a:t>
            </a:r>
          </a:p>
          <a:p>
            <a:pPr lvl="0" eaLnBrk="0" fontAlgn="base" hangingPunct="0">
              <a:spcBef>
                <a:spcPct val="0"/>
              </a:spcBef>
              <a:spcAft>
                <a:spcPct val="0"/>
              </a:spcAft>
            </a:pPr>
            <a:endParaRPr lang="ru-RU" sz="2000" dirty="0" smtClean="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169" name="Rectangle 1"/>
          <p:cNvSpPr>
            <a:spLocks noChangeArrowheads="1"/>
          </p:cNvSpPr>
          <p:nvPr/>
        </p:nvSpPr>
        <p:spPr bwMode="auto">
          <a:xfrm>
            <a:off x="179512" y="714200"/>
            <a:ext cx="8784976" cy="470898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Каждую осень перед родителями встает вопрос: "Делать прививку против гриппа ребенку или нет?". Ведь решение о вакцинации ребенка родители должны принимать добровольно. Прививка от гриппа не входит в перечень плановых прививок, так как без учета индивидуальных особенностей организма прививать детей нельзя. Главным поводом для сомнений в необходимости прививки служит то, что многие родители не верят в эффективность действия вакцины. Мол, хоть и делали прививку в прошлом году, а защиты от гриппа никакой не было, ребенок все равно заболел!</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Действительно, эффективность иммунизации современными вакцинами против гриппа составляет около 80 % и зависит от качества вакцины, от особенностей организма ребенка и от эпидемиологической обстановки в месте проживания. Поэтому можно сказать, что вероятность заражения гриппом у привитого ребенка остается около 20%, но при этом он переболеет им в легкой форме и без возможных осложнений.</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145" name="Rectangle 1"/>
          <p:cNvSpPr>
            <a:spLocks noChangeArrowheads="1"/>
          </p:cNvSpPr>
          <p:nvPr/>
        </p:nvSpPr>
        <p:spPr bwMode="auto">
          <a:xfrm>
            <a:off x="251520" y="115184"/>
            <a:ext cx="8712968" cy="633815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Грипп - самое распространенное инфекционное заболевание, которое может быть вызвано одним из трех вирусов А,В и С. Восприимчивость к данным вирусам у детей очень велика. Пик заболеваемости гриппом приходится на осенне-зимний период, часто заболевание переходит в эпидемию. До шестимесячного возраста дети редко болеют гриппом, их защищают от вируса материнские антитела. Грипп поражает в основном верхние дыхательные пути ребенка и протекает с высокой температурой, которая сохраняется в течение недели. У ребенка быстро ухудшается самочувствие, он становиться вялым, очень быстро устает, жалуется на головную боль, ломоту в мышцах и в суставах, в некоторых случаях у него может появиться тошнота и рвота.</a:t>
            </a:r>
            <a:endPar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Основными признаками отличия гриппа от обычной простуды являются отсутствие чихания, быстрое нарастание температуры и озноба, дискомфорт в мышцах и суставах. Самым опасным является вероятность возможного осложнения гриппа, чаще всего в виде пневмонии - воспаления легких или отита- воспаления среднего уха. Иногда отит переходит в менингит - воспаление мозга. Особенно сильно возрастает риск осложнений после заболевания гриппом у детей с ослабленным иммунитетом, с заболеваниями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сердечно-сосудистой</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и нервной системы.</a:t>
            </a:r>
            <a:r>
              <a:rPr kumimoji="0" lang="ru-RU" sz="2000" b="1"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121" name="Rectangle 1"/>
          <p:cNvSpPr>
            <a:spLocks noChangeArrowheads="1"/>
          </p:cNvSpPr>
          <p:nvPr/>
        </p:nvSpPr>
        <p:spPr bwMode="auto">
          <a:xfrm>
            <a:off x="251520" y="382158"/>
            <a:ext cx="8640960" cy="594008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Поэтому детям, попадающим в группу риска осложнений гриппа, делать прививку следует в первую очередь. Если даже вакцина не защитит их от гриппа, зато он будет протекать у них без осложнений.</a:t>
            </a:r>
            <a:endPar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Альтернативой вакцинам от гриппа или дополнением к лечению могут быть противовирусные препараты -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цитовир</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3 капсулы инструкция позволит оценить их эффективность. Следующей причиной сомнений родителей в необходимости прививки от гриппа является то, что многие родители боятся последствий действия вакцины на организм ребенка. Они считают, что любая вакцина может нанести вред ребенку и даже стать причиной его болезни. Раньше действительно вакцина против гриппа часто приводила к побочным эффектам и у ребенка после прививки появлялась температура, вялость и озноб. Современные вакцины от гриппа сильно отличаются от тех, которые применялись раньше. Они не дают побочных эффектов, если только у ребенка нет аллергии на куриный белок. На сегодняшний день существуют более десятка разновидностей вакцин против гриппа, наиболее распространенными являются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Бегривак</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(Германия),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Флю-арикс</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(Бельгия),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Ваксигрип</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(Франция),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Инфлювак</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(Нидерланды),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Агриппал</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S1 (Италия), </a:t>
            </a:r>
            <a:r>
              <a:rPr kumimoji="0" lang="ru-RU"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Гриппол</a:t>
            </a:r>
            <a:r>
              <a:rPr kumimoji="0" lang="ru-RU"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(Россия). </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097" name="Rectangle 1"/>
          <p:cNvSpPr>
            <a:spLocks noChangeArrowheads="1"/>
          </p:cNvSpPr>
          <p:nvPr/>
        </p:nvSpPr>
        <p:spPr bwMode="auto">
          <a:xfrm>
            <a:off x="179512" y="797229"/>
            <a:ext cx="8712968" cy="470898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Вирусы для приготовления вакцин выращиваются на куриных эмбрионах, поэтому при наличии у ребенка аллергии на куриный белок следует от него отказаться. Вакцины против гриппа могут содержать в своем составе цельные вирусы (живые вакцины, которые капают в нос), убитые цельные вирусы (инактивированные вакцины, которые также детям до 18 лет капают в нос) и поверхностные внутренние белки вируса (</a:t>
            </a:r>
            <a:r>
              <a:rPr kumimoji="0" lang="ru-RU" sz="20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сплинт-вакцины</a:t>
            </a: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которые прививают внутримышечно). Золотым стандартом в профилактики гриппа считают </a:t>
            </a:r>
            <a:r>
              <a:rPr kumimoji="0" lang="ru-RU" sz="20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сплинт-вакцины</a:t>
            </a: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Все вакцины содержат в своем составе остаточное количество </a:t>
            </a:r>
            <a:r>
              <a:rPr kumimoji="0" lang="ru-RU" sz="20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тиомерсала</a:t>
            </a: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вещества, в котором содержится ртуть, и небольшое количество формальдегида, которым вирусы "убиваются". Вакцин производимых без этих вредных добавок пока не изобрели. Именно поэтому, решение делать или не делать прививку от гриппа должны принимать сами родители. Ведь кто, как не они, знают состояние здоровья своего ребенка и могут взять ответственность за его безопасность.</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073" name="Rectangle 1"/>
          <p:cNvSpPr>
            <a:spLocks noChangeArrowheads="1"/>
          </p:cNvSpPr>
          <p:nvPr/>
        </p:nvSpPr>
        <p:spPr bwMode="auto">
          <a:xfrm>
            <a:off x="251520" y="931518"/>
            <a:ext cx="8640960" cy="440120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защиту прививки от гриппа можно уверенно сказать, что вакцина усиливает выработку интерферона в организме ребенка и укрепляет его общий иммунитет. Об этом свидетельствует статистика, из-за массовой вакцинации от гриппа число осенне-зимних простуд уменьшилось в последние годы в два раза. Тот факт, что привитые дети болеют гриппом, объясняется тем, что вакцинация проводиться от одного вируса гриппа, а ребенок подхватывает другой тип вируса. Иногда просто у ребенка не успевает сформироваться иммунитет на вирус. Чтобы избежать этого, прививку нужно делать не позже чем за 3 недели до начала эпидемии гриппа. Если ребенок уже заболел гриппом, то вакцинация бесполезна. После вакцинации в организме у ребенка вырабатываются антитела, которые способны бороться с вирусной инфекцией в течении шести месяцев. Затем количество антител снижается, поэтому прививать ребенка от гриппа нужно ежегодно.</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49" name="Rectangle 1"/>
          <p:cNvSpPr>
            <a:spLocks noChangeArrowheads="1"/>
          </p:cNvSpPr>
          <p:nvPr/>
        </p:nvSpPr>
        <p:spPr bwMode="auto">
          <a:xfrm>
            <a:off x="395536" y="1325107"/>
            <a:ext cx="8424936" cy="286232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Противопоказана прививка от гриппа при насморке и других болезней ребенка. Если ребенок болел, то вакцинацию следует производить только по истечении 4 недель после выздоровления. Не рекомендуется прививка детям, у которых при предыдущей вакцинации наблюдались какие-либо осложнения. Сегодня прививку от гриппа в основном делают в детских садиках и школах, при желании вакцинацию можно осуществить в любом медицинском учреждении. После вакцинации ребенка попросите у медперсонала справку, где будет фиксирована название и серия вакцины, дата проведения прививки.</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1613710444_106-p-fon-dlya-titulnogo-lista-prezentatsii-11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025" name="Rectangle 1"/>
          <p:cNvSpPr>
            <a:spLocks noChangeArrowheads="1"/>
          </p:cNvSpPr>
          <p:nvPr/>
        </p:nvSpPr>
        <p:spPr bwMode="auto">
          <a:xfrm>
            <a:off x="611560" y="1845136"/>
            <a:ext cx="784887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Спасибо за внимание!</a:t>
            </a:r>
            <a:endParaRPr kumimoji="0" lang="ru-RU"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935</Words>
  <Application>Microsoft Office PowerPoint</Application>
  <PresentationFormat>Экран (4:3)</PresentationFormat>
  <Paragraphs>18</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хозяин</cp:lastModifiedBy>
  <cp:revision>6</cp:revision>
  <dcterms:modified xsi:type="dcterms:W3CDTF">2022-11-09T07:53:24Z</dcterms:modified>
</cp:coreProperties>
</file>